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6" r:id="rId2"/>
    <p:sldId id="419" r:id="rId3"/>
    <p:sldId id="420" r:id="rId4"/>
    <p:sldId id="421" r:id="rId5"/>
    <p:sldId id="422" r:id="rId6"/>
    <p:sldId id="423" r:id="rId7"/>
    <p:sldId id="436" r:id="rId8"/>
    <p:sldId id="435" r:id="rId9"/>
    <p:sldId id="431" r:id="rId10"/>
    <p:sldId id="432" r:id="rId11"/>
    <p:sldId id="437" r:id="rId12"/>
    <p:sldId id="433" r:id="rId13"/>
    <p:sldId id="438" r:id="rId14"/>
    <p:sldId id="439" r:id="rId15"/>
    <p:sldId id="430" r:id="rId16"/>
    <p:sldId id="429" r:id="rId17"/>
    <p:sldId id="428" r:id="rId18"/>
    <p:sldId id="440" r:id="rId19"/>
    <p:sldId id="441" r:id="rId20"/>
    <p:sldId id="442" r:id="rId21"/>
    <p:sldId id="443" r:id="rId22"/>
    <p:sldId id="425" r:id="rId23"/>
    <p:sldId id="451" r:id="rId24"/>
    <p:sldId id="450" r:id="rId25"/>
    <p:sldId id="449" r:id="rId26"/>
    <p:sldId id="444" r:id="rId27"/>
    <p:sldId id="445" r:id="rId28"/>
    <p:sldId id="447" r:id="rId29"/>
    <p:sldId id="424" r:id="rId30"/>
    <p:sldId id="452" r:id="rId31"/>
    <p:sldId id="466" r:id="rId32"/>
    <p:sldId id="467" r:id="rId33"/>
    <p:sldId id="470" r:id="rId34"/>
    <p:sldId id="458" r:id="rId35"/>
    <p:sldId id="459" r:id="rId36"/>
    <p:sldId id="460" r:id="rId37"/>
    <p:sldId id="461" r:id="rId38"/>
    <p:sldId id="462" r:id="rId39"/>
    <p:sldId id="463" r:id="rId40"/>
    <p:sldId id="464" r:id="rId41"/>
    <p:sldId id="465" r:id="rId42"/>
    <p:sldId id="448" r:id="rId43"/>
    <p:sldId id="469" r:id="rId44"/>
    <p:sldId id="453" r:id="rId45"/>
    <p:sldId id="476" r:id="rId46"/>
    <p:sldId id="454" r:id="rId47"/>
    <p:sldId id="475" r:id="rId48"/>
    <p:sldId id="474" r:id="rId49"/>
    <p:sldId id="473" r:id="rId50"/>
    <p:sldId id="472" r:id="rId51"/>
    <p:sldId id="471" r:id="rId52"/>
    <p:sldId id="480" r:id="rId53"/>
    <p:sldId id="481" r:id="rId54"/>
  </p:sldIdLst>
  <p:sldSz cx="9144000" cy="6858000" type="screen4x3"/>
  <p:notesSz cx="6954838" cy="9309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FF99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66" y="8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6725"/>
          </a:xfrm>
          <a:prstGeom prst="rect">
            <a:avLst/>
          </a:prstGeom>
        </p:spPr>
        <p:txBody>
          <a:bodyPr vert="horz" lIns="92930" tIns="46465" rIns="92930" bIns="46465"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940175" y="0"/>
            <a:ext cx="3013075" cy="466725"/>
          </a:xfrm>
          <a:prstGeom prst="rect">
            <a:avLst/>
          </a:prstGeom>
        </p:spPr>
        <p:txBody>
          <a:bodyPr vert="horz" lIns="92930" tIns="46465" rIns="92930" bIns="46465" rtlCol="0"/>
          <a:lstStyle>
            <a:lvl1pPr algn="r" eaLnBrk="1" hangingPunct="1">
              <a:defRPr sz="1200"/>
            </a:lvl1pPr>
          </a:lstStyle>
          <a:p>
            <a:pPr>
              <a:defRPr/>
            </a:pPr>
            <a:fld id="{953FC721-6B7A-44F4-99D0-E203EF3B0D1D}" type="datetimeFigureOut">
              <a:rPr lang="en-US"/>
              <a:pPr>
                <a:defRPr/>
              </a:pPr>
              <a:t>7/16/2016</a:t>
            </a:fld>
            <a:endParaRPr lang="en-US"/>
          </a:p>
        </p:txBody>
      </p:sp>
      <p:sp>
        <p:nvSpPr>
          <p:cNvPr id="4" name="Footer Placeholder 3"/>
          <p:cNvSpPr>
            <a:spLocks noGrp="1"/>
          </p:cNvSpPr>
          <p:nvPr>
            <p:ph type="ftr" sz="quarter" idx="2"/>
          </p:nvPr>
        </p:nvSpPr>
        <p:spPr>
          <a:xfrm>
            <a:off x="0" y="8842375"/>
            <a:ext cx="3013075" cy="466725"/>
          </a:xfrm>
          <a:prstGeom prst="rect">
            <a:avLst/>
          </a:prstGeom>
        </p:spPr>
        <p:txBody>
          <a:bodyPr vert="horz" lIns="92930" tIns="46465" rIns="92930" bIns="46465" rtlCol="0" anchor="b"/>
          <a:lstStyle>
            <a:lvl1pPr algn="l" eaLnBrk="1" hangingPunct="1">
              <a:defRPr sz="1200"/>
            </a:lvl1pPr>
          </a:lstStyle>
          <a:p>
            <a:pPr>
              <a:defRPr/>
            </a:pPr>
            <a:endParaRPr lang="en-US"/>
          </a:p>
        </p:txBody>
      </p:sp>
      <p:sp>
        <p:nvSpPr>
          <p:cNvPr id="5" name="Slide Number Placeholder 4"/>
          <p:cNvSpPr>
            <a:spLocks noGrp="1"/>
          </p:cNvSpPr>
          <p:nvPr>
            <p:ph type="sldNum" sz="quarter" idx="3"/>
          </p:nvPr>
        </p:nvSpPr>
        <p:spPr>
          <a:xfrm>
            <a:off x="3940175" y="8842375"/>
            <a:ext cx="3013075" cy="466725"/>
          </a:xfrm>
          <a:prstGeom prst="rect">
            <a:avLst/>
          </a:prstGeom>
        </p:spPr>
        <p:txBody>
          <a:bodyPr vert="horz" lIns="92930" tIns="46465" rIns="92930" bIns="46465" rtlCol="0" anchor="b"/>
          <a:lstStyle>
            <a:lvl1pPr algn="r" eaLnBrk="1" hangingPunct="1">
              <a:defRPr sz="1200"/>
            </a:lvl1pPr>
          </a:lstStyle>
          <a:p>
            <a:pPr>
              <a:defRPr/>
            </a:pPr>
            <a:fld id="{56484777-25CC-4F19-BECD-23177636BD37}" type="slidenum">
              <a:rPr lang="en-US"/>
              <a:pPr>
                <a:defRPr/>
              </a:pPr>
              <a:t>‹#›</a:t>
            </a:fld>
            <a:endParaRPr lang="en-US"/>
          </a:p>
        </p:txBody>
      </p:sp>
    </p:spTree>
    <p:extLst>
      <p:ext uri="{BB962C8B-B14F-4D97-AF65-F5344CB8AC3E}">
        <p14:creationId xmlns:p14="http://schemas.microsoft.com/office/powerpoint/2010/main" val="1997301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5138"/>
          </a:xfrm>
          <a:prstGeom prst="rect">
            <a:avLst/>
          </a:prstGeom>
        </p:spPr>
        <p:txBody>
          <a:bodyPr vert="horz" lIns="92930" tIns="46465" rIns="92930" bIns="46465"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940175" y="0"/>
            <a:ext cx="3013075" cy="465138"/>
          </a:xfrm>
          <a:prstGeom prst="rect">
            <a:avLst/>
          </a:prstGeom>
        </p:spPr>
        <p:txBody>
          <a:bodyPr vert="horz" lIns="92930" tIns="46465" rIns="92930" bIns="46465" rtlCol="0"/>
          <a:lstStyle>
            <a:lvl1pPr algn="r" eaLnBrk="1" hangingPunct="1">
              <a:defRPr sz="1200">
                <a:latin typeface="Arial" charset="0"/>
              </a:defRPr>
            </a:lvl1pPr>
          </a:lstStyle>
          <a:p>
            <a:pPr>
              <a:defRPr/>
            </a:pPr>
            <a:fld id="{E293AD1B-28A3-448F-A2CA-7583F7A0A44F}" type="datetimeFigureOut">
              <a:rPr lang="en-US"/>
              <a:pPr>
                <a:defRPr/>
              </a:pPr>
              <a:t>7/16/2016</a:t>
            </a:fld>
            <a:endParaRPr lang="en-US"/>
          </a:p>
        </p:txBody>
      </p:sp>
      <p:sp>
        <p:nvSpPr>
          <p:cNvPr id="4" name="Slide Image Placeholder 3"/>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2930" tIns="46465" rIns="92930" bIns="46465" rtlCol="0" anchor="ctr"/>
          <a:lstStyle/>
          <a:p>
            <a:pPr lvl="0"/>
            <a:endParaRPr lang="en-US" noProof="0" smtClean="0"/>
          </a:p>
        </p:txBody>
      </p:sp>
      <p:sp>
        <p:nvSpPr>
          <p:cNvPr id="5" name="Notes Placeholder 4"/>
          <p:cNvSpPr>
            <a:spLocks noGrp="1"/>
          </p:cNvSpPr>
          <p:nvPr>
            <p:ph type="body" sz="quarter" idx="3"/>
          </p:nvPr>
        </p:nvSpPr>
        <p:spPr>
          <a:xfrm>
            <a:off x="695325" y="4421188"/>
            <a:ext cx="5564188" cy="4189412"/>
          </a:xfrm>
          <a:prstGeom prst="rect">
            <a:avLst/>
          </a:prstGeom>
        </p:spPr>
        <p:txBody>
          <a:bodyPr vert="horz" lIns="92930" tIns="46465" rIns="92930" bIns="4646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42375"/>
            <a:ext cx="3013075" cy="465138"/>
          </a:xfrm>
          <a:prstGeom prst="rect">
            <a:avLst/>
          </a:prstGeom>
        </p:spPr>
        <p:txBody>
          <a:bodyPr vert="horz" lIns="92930" tIns="46465" rIns="92930" bIns="46465"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940175" y="8842375"/>
            <a:ext cx="3013075" cy="465138"/>
          </a:xfrm>
          <a:prstGeom prst="rect">
            <a:avLst/>
          </a:prstGeom>
        </p:spPr>
        <p:txBody>
          <a:bodyPr vert="horz" wrap="square" lIns="92930" tIns="46465" rIns="92930" bIns="46465" numCol="1" anchor="b" anchorCtr="0" compatLnSpc="1">
            <a:prstTxWarp prst="textNoShape">
              <a:avLst/>
            </a:prstTxWarp>
          </a:bodyPr>
          <a:lstStyle>
            <a:lvl1pPr algn="r" eaLnBrk="1" hangingPunct="1">
              <a:defRPr sz="1200"/>
            </a:lvl1pPr>
          </a:lstStyle>
          <a:p>
            <a:pPr>
              <a:defRPr/>
            </a:pPr>
            <a:fld id="{946135B7-BC5A-4FC6-A693-19F39FB33A9D}" type="slidenum">
              <a:rPr lang="en-US" altLang="en-US"/>
              <a:pPr>
                <a:defRPr/>
              </a:pPr>
              <a:t>‹#›</a:t>
            </a:fld>
            <a:endParaRPr lang="en-US" altLang="en-US"/>
          </a:p>
        </p:txBody>
      </p:sp>
    </p:spTree>
    <p:extLst>
      <p:ext uri="{BB962C8B-B14F-4D97-AF65-F5344CB8AC3E}">
        <p14:creationId xmlns:p14="http://schemas.microsoft.com/office/powerpoint/2010/main" val="42193608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4063" indent="-288925">
              <a:spcBef>
                <a:spcPct val="30000"/>
              </a:spcBef>
              <a:defRPr sz="1200">
                <a:solidFill>
                  <a:schemeClr val="tx1"/>
                </a:solidFill>
                <a:latin typeface="Calibri" panose="020F0502020204030204" pitchFamily="34" charset="0"/>
              </a:defRPr>
            </a:lvl2pPr>
            <a:lvl3pPr marL="1160463" indent="-231775">
              <a:spcBef>
                <a:spcPct val="30000"/>
              </a:spcBef>
              <a:defRPr sz="1200">
                <a:solidFill>
                  <a:schemeClr val="tx1"/>
                </a:solidFill>
                <a:latin typeface="Calibri" panose="020F0502020204030204" pitchFamily="34" charset="0"/>
              </a:defRPr>
            </a:lvl3pPr>
            <a:lvl4pPr marL="1625600" indent="-231775">
              <a:spcBef>
                <a:spcPct val="30000"/>
              </a:spcBef>
              <a:defRPr sz="1200">
                <a:solidFill>
                  <a:schemeClr val="tx1"/>
                </a:solidFill>
                <a:latin typeface="Calibri" panose="020F0502020204030204" pitchFamily="34" charset="0"/>
              </a:defRPr>
            </a:lvl4pPr>
            <a:lvl5pPr marL="2090738" indent="-231775">
              <a:spcBef>
                <a:spcPct val="30000"/>
              </a:spcBef>
              <a:defRPr sz="1200">
                <a:solidFill>
                  <a:schemeClr val="tx1"/>
                </a:solidFill>
                <a:latin typeface="Calibri" panose="020F0502020204030204" pitchFamily="34" charset="0"/>
              </a:defRPr>
            </a:lvl5pPr>
            <a:lvl6pPr marL="2547938" indent="-231775" eaLnBrk="0" fontAlgn="base" hangingPunct="0">
              <a:spcBef>
                <a:spcPct val="30000"/>
              </a:spcBef>
              <a:spcAft>
                <a:spcPct val="0"/>
              </a:spcAft>
              <a:defRPr sz="1200">
                <a:solidFill>
                  <a:schemeClr val="tx1"/>
                </a:solidFill>
                <a:latin typeface="Calibri" panose="020F0502020204030204" pitchFamily="34" charset="0"/>
              </a:defRPr>
            </a:lvl6pPr>
            <a:lvl7pPr marL="3005138" indent="-231775" eaLnBrk="0" fontAlgn="base" hangingPunct="0">
              <a:spcBef>
                <a:spcPct val="30000"/>
              </a:spcBef>
              <a:spcAft>
                <a:spcPct val="0"/>
              </a:spcAft>
              <a:defRPr sz="1200">
                <a:solidFill>
                  <a:schemeClr val="tx1"/>
                </a:solidFill>
                <a:latin typeface="Calibri" panose="020F0502020204030204" pitchFamily="34" charset="0"/>
              </a:defRPr>
            </a:lvl7pPr>
            <a:lvl8pPr marL="3462338" indent="-231775" eaLnBrk="0" fontAlgn="base" hangingPunct="0">
              <a:spcBef>
                <a:spcPct val="30000"/>
              </a:spcBef>
              <a:spcAft>
                <a:spcPct val="0"/>
              </a:spcAft>
              <a:defRPr sz="1200">
                <a:solidFill>
                  <a:schemeClr val="tx1"/>
                </a:solidFill>
                <a:latin typeface="Calibri" panose="020F0502020204030204" pitchFamily="34" charset="0"/>
              </a:defRPr>
            </a:lvl8pPr>
            <a:lvl9pPr marL="3919538"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7C60EB2-9D39-4C10-94FA-2673A3A2F41A}" type="slidenum">
              <a:rPr lang="en-US" altLang="en-US" smtClean="0">
                <a:latin typeface="Arial" panose="020B0604020202020204" pitchFamily="34" charset="0"/>
              </a:rPr>
              <a:pPr>
                <a:spcBef>
                  <a:spcPct val="0"/>
                </a:spcBef>
              </a:pPr>
              <a:t>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1144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38D44A-108B-49FE-9497-81839C170F6D}" type="slidenum">
              <a:rPr lang="en-US" altLang="en-US"/>
              <a:pPr eaLnBrk="1" hangingPunct="1"/>
              <a:t>27</a:t>
            </a:fld>
            <a:endParaRPr lang="en-US" altLang="en-US"/>
          </a:p>
        </p:txBody>
      </p:sp>
    </p:spTree>
    <p:extLst>
      <p:ext uri="{BB962C8B-B14F-4D97-AF65-F5344CB8AC3E}">
        <p14:creationId xmlns:p14="http://schemas.microsoft.com/office/powerpoint/2010/main" val="1008584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DB9BB4-CE50-4D37-952B-A25EB35CB0C0}" type="slidenum">
              <a:rPr lang="en-US" altLang="en-US"/>
              <a:pPr eaLnBrk="1" hangingPunct="1"/>
              <a:t>28</a:t>
            </a:fld>
            <a:endParaRPr lang="en-US" altLang="en-US"/>
          </a:p>
        </p:txBody>
      </p:sp>
    </p:spTree>
    <p:extLst>
      <p:ext uri="{BB962C8B-B14F-4D97-AF65-F5344CB8AC3E}">
        <p14:creationId xmlns:p14="http://schemas.microsoft.com/office/powerpoint/2010/main" val="2218154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A76E581-202A-4295-B5B8-DDADFC6B0E15}" type="slidenum">
              <a:rPr lang="en-US" altLang="en-US"/>
              <a:pPr eaLnBrk="1" hangingPunct="1"/>
              <a:t>34</a:t>
            </a:fld>
            <a:endParaRPr lang="en-US" altLang="en-US"/>
          </a:p>
        </p:txBody>
      </p:sp>
    </p:spTree>
    <p:extLst>
      <p:ext uri="{BB962C8B-B14F-4D97-AF65-F5344CB8AC3E}">
        <p14:creationId xmlns:p14="http://schemas.microsoft.com/office/powerpoint/2010/main" val="464817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B3434D0-937E-44C3-94E8-6F09D7412C4C}" type="slidenum">
              <a:rPr lang="en-US" altLang="en-US"/>
              <a:pPr eaLnBrk="1" hangingPunct="1"/>
              <a:t>35</a:t>
            </a:fld>
            <a:endParaRPr lang="en-US" altLang="en-US"/>
          </a:p>
        </p:txBody>
      </p:sp>
    </p:spTree>
    <p:extLst>
      <p:ext uri="{BB962C8B-B14F-4D97-AF65-F5344CB8AC3E}">
        <p14:creationId xmlns:p14="http://schemas.microsoft.com/office/powerpoint/2010/main" val="3658417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93D33B-8BFA-4C6B-8D32-594C97F0BEAB}" type="slidenum">
              <a:rPr lang="en-US" altLang="en-US"/>
              <a:pPr eaLnBrk="1" hangingPunct="1"/>
              <a:t>36</a:t>
            </a:fld>
            <a:endParaRPr lang="en-US" altLang="en-US"/>
          </a:p>
        </p:txBody>
      </p:sp>
    </p:spTree>
    <p:extLst>
      <p:ext uri="{BB962C8B-B14F-4D97-AF65-F5344CB8AC3E}">
        <p14:creationId xmlns:p14="http://schemas.microsoft.com/office/powerpoint/2010/main" val="2210497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FF600E7-6ED9-4645-AA29-17C5E9A46831}" type="slidenum">
              <a:rPr lang="en-US" altLang="en-US"/>
              <a:pPr eaLnBrk="1" hangingPunct="1"/>
              <a:t>37</a:t>
            </a:fld>
            <a:endParaRPr lang="en-US" altLang="en-US"/>
          </a:p>
        </p:txBody>
      </p:sp>
    </p:spTree>
    <p:extLst>
      <p:ext uri="{BB962C8B-B14F-4D97-AF65-F5344CB8AC3E}">
        <p14:creationId xmlns:p14="http://schemas.microsoft.com/office/powerpoint/2010/main" val="565104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1D52FDB-8866-44E0-91E0-B5AA25D13CAC}" type="slidenum">
              <a:rPr lang="en-US" altLang="en-US"/>
              <a:pPr eaLnBrk="1" hangingPunct="1"/>
              <a:t>38</a:t>
            </a:fld>
            <a:endParaRPr lang="en-US" altLang="en-US"/>
          </a:p>
        </p:txBody>
      </p:sp>
    </p:spTree>
    <p:extLst>
      <p:ext uri="{BB962C8B-B14F-4D97-AF65-F5344CB8AC3E}">
        <p14:creationId xmlns:p14="http://schemas.microsoft.com/office/powerpoint/2010/main" val="2728847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192DB30-E371-4CD6-8273-3EDF4F76D53C}" type="slidenum">
              <a:rPr lang="en-US" altLang="en-US"/>
              <a:pPr eaLnBrk="1" hangingPunct="1"/>
              <a:t>39</a:t>
            </a:fld>
            <a:endParaRPr lang="en-US" altLang="en-US"/>
          </a:p>
        </p:txBody>
      </p:sp>
    </p:spTree>
    <p:extLst>
      <p:ext uri="{BB962C8B-B14F-4D97-AF65-F5344CB8AC3E}">
        <p14:creationId xmlns:p14="http://schemas.microsoft.com/office/powerpoint/2010/main" val="1141443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198028-2338-4935-B672-70BE68B0C3C3}" type="slidenum">
              <a:rPr lang="en-US" altLang="en-US"/>
              <a:pPr eaLnBrk="1" hangingPunct="1"/>
              <a:t>40</a:t>
            </a:fld>
            <a:endParaRPr lang="en-US" altLang="en-US"/>
          </a:p>
        </p:txBody>
      </p:sp>
    </p:spTree>
    <p:extLst>
      <p:ext uri="{BB962C8B-B14F-4D97-AF65-F5344CB8AC3E}">
        <p14:creationId xmlns:p14="http://schemas.microsoft.com/office/powerpoint/2010/main" val="1569757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807D115-6443-4F37-828B-F9CBE1972DE6}" type="slidenum">
              <a:rPr lang="en-US" altLang="en-US"/>
              <a:pPr eaLnBrk="1" hangingPunct="1"/>
              <a:t>41</a:t>
            </a:fld>
            <a:endParaRPr lang="en-US" altLang="en-US"/>
          </a:p>
        </p:txBody>
      </p:sp>
    </p:spTree>
    <p:extLst>
      <p:ext uri="{BB962C8B-B14F-4D97-AF65-F5344CB8AC3E}">
        <p14:creationId xmlns:p14="http://schemas.microsoft.com/office/powerpoint/2010/main" val="369270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2EF3436-1E53-438C-AD62-78FD6597BB50}" type="slidenum">
              <a:rPr lang="en-US" altLang="en-US"/>
              <a:pPr eaLnBrk="1" hangingPunct="1"/>
              <a:t>2</a:t>
            </a:fld>
            <a:endParaRPr lang="en-US" altLang="en-US"/>
          </a:p>
        </p:txBody>
      </p:sp>
    </p:spTree>
    <p:extLst>
      <p:ext uri="{BB962C8B-B14F-4D97-AF65-F5344CB8AC3E}">
        <p14:creationId xmlns:p14="http://schemas.microsoft.com/office/powerpoint/2010/main" val="2136417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5D9BC2-2CA8-46E8-801B-41316539F223}" type="slidenum">
              <a:rPr lang="en-US" altLang="en-US"/>
              <a:pPr eaLnBrk="1" hangingPunct="1"/>
              <a:t>3</a:t>
            </a:fld>
            <a:endParaRPr lang="en-US" altLang="en-US"/>
          </a:p>
        </p:txBody>
      </p:sp>
    </p:spTree>
    <p:extLst>
      <p:ext uri="{BB962C8B-B14F-4D97-AF65-F5344CB8AC3E}">
        <p14:creationId xmlns:p14="http://schemas.microsoft.com/office/powerpoint/2010/main" val="3464020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DA4C7C0-9E53-49A1-A593-251D0CAF0F88}" type="slidenum">
              <a:rPr lang="en-US" altLang="en-US"/>
              <a:pPr eaLnBrk="1" hangingPunct="1"/>
              <a:t>8</a:t>
            </a:fld>
            <a:endParaRPr lang="en-US" altLang="en-US"/>
          </a:p>
        </p:txBody>
      </p:sp>
    </p:spTree>
    <p:extLst>
      <p:ext uri="{BB962C8B-B14F-4D97-AF65-F5344CB8AC3E}">
        <p14:creationId xmlns:p14="http://schemas.microsoft.com/office/powerpoint/2010/main" val="140854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C45EBD2-97F7-400E-9EF0-2848982C07C3}" type="slidenum">
              <a:rPr lang="en-US" altLang="en-US"/>
              <a:pPr eaLnBrk="1" hangingPunct="1"/>
              <a:t>18</a:t>
            </a:fld>
            <a:endParaRPr lang="en-US" altLang="en-US"/>
          </a:p>
        </p:txBody>
      </p:sp>
    </p:spTree>
    <p:extLst>
      <p:ext uri="{BB962C8B-B14F-4D97-AF65-F5344CB8AC3E}">
        <p14:creationId xmlns:p14="http://schemas.microsoft.com/office/powerpoint/2010/main" val="4198853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A690ED5-8077-4238-92DC-DE7FC7BBB16A}" type="slidenum">
              <a:rPr lang="en-US" altLang="en-US"/>
              <a:pPr eaLnBrk="1" hangingPunct="1"/>
              <a:t>19</a:t>
            </a:fld>
            <a:endParaRPr lang="en-US" altLang="en-US"/>
          </a:p>
        </p:txBody>
      </p:sp>
    </p:spTree>
    <p:extLst>
      <p:ext uri="{BB962C8B-B14F-4D97-AF65-F5344CB8AC3E}">
        <p14:creationId xmlns:p14="http://schemas.microsoft.com/office/powerpoint/2010/main" val="107412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86489D-8994-4676-98B1-58194F1B92C3}" type="slidenum">
              <a:rPr lang="en-US" altLang="en-US"/>
              <a:pPr eaLnBrk="1" hangingPunct="1"/>
              <a:t>20</a:t>
            </a:fld>
            <a:endParaRPr lang="en-US" altLang="en-US"/>
          </a:p>
        </p:txBody>
      </p:sp>
    </p:spTree>
    <p:extLst>
      <p:ext uri="{BB962C8B-B14F-4D97-AF65-F5344CB8AC3E}">
        <p14:creationId xmlns:p14="http://schemas.microsoft.com/office/powerpoint/2010/main" val="3780830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F879B2-6297-42C1-BD86-2B406F570F0A}" type="slidenum">
              <a:rPr lang="en-US" altLang="en-US"/>
              <a:pPr eaLnBrk="1" hangingPunct="1"/>
              <a:t>21</a:t>
            </a:fld>
            <a:endParaRPr lang="en-US" altLang="en-US"/>
          </a:p>
        </p:txBody>
      </p:sp>
    </p:spTree>
    <p:extLst>
      <p:ext uri="{BB962C8B-B14F-4D97-AF65-F5344CB8AC3E}">
        <p14:creationId xmlns:p14="http://schemas.microsoft.com/office/powerpoint/2010/main" val="1295617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C57106-7C87-46D2-B36D-AE570EEB933F}" type="slidenum">
              <a:rPr lang="en-US" altLang="en-US"/>
              <a:pPr eaLnBrk="1" hangingPunct="1"/>
              <a:t>26</a:t>
            </a:fld>
            <a:endParaRPr lang="en-US" altLang="en-US"/>
          </a:p>
        </p:txBody>
      </p:sp>
    </p:spTree>
    <p:extLst>
      <p:ext uri="{BB962C8B-B14F-4D97-AF65-F5344CB8AC3E}">
        <p14:creationId xmlns:p14="http://schemas.microsoft.com/office/powerpoint/2010/main" val="3338903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A88909-B625-4A7E-A401-52E73D062BC5}" type="slidenum">
              <a:rPr lang="en-US" altLang="en-US"/>
              <a:pPr>
                <a:defRPr/>
              </a:pPr>
              <a:t>‹#›</a:t>
            </a:fld>
            <a:endParaRPr lang="en-US" altLang="en-US"/>
          </a:p>
        </p:txBody>
      </p:sp>
    </p:spTree>
    <p:extLst>
      <p:ext uri="{BB962C8B-B14F-4D97-AF65-F5344CB8AC3E}">
        <p14:creationId xmlns:p14="http://schemas.microsoft.com/office/powerpoint/2010/main" val="2424647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4EFB07-832D-42E6-91CD-ABFF3125EBD2}" type="slidenum">
              <a:rPr lang="en-US" altLang="en-US"/>
              <a:pPr>
                <a:defRPr/>
              </a:pPr>
              <a:t>‹#›</a:t>
            </a:fld>
            <a:endParaRPr lang="en-US" altLang="en-US"/>
          </a:p>
        </p:txBody>
      </p:sp>
    </p:spTree>
    <p:extLst>
      <p:ext uri="{BB962C8B-B14F-4D97-AF65-F5344CB8AC3E}">
        <p14:creationId xmlns:p14="http://schemas.microsoft.com/office/powerpoint/2010/main" val="3544016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5611FF-B96C-4786-AFA2-64B78FA8D7A1}" type="slidenum">
              <a:rPr lang="en-US" altLang="en-US"/>
              <a:pPr>
                <a:defRPr/>
              </a:pPr>
              <a:t>‹#›</a:t>
            </a:fld>
            <a:endParaRPr lang="en-US" altLang="en-US"/>
          </a:p>
        </p:txBody>
      </p:sp>
    </p:spTree>
    <p:extLst>
      <p:ext uri="{BB962C8B-B14F-4D97-AF65-F5344CB8AC3E}">
        <p14:creationId xmlns:p14="http://schemas.microsoft.com/office/powerpoint/2010/main" val="2898960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5031D4-FF71-43EB-821F-6B30A60D2D0D}" type="slidenum">
              <a:rPr lang="en-US" altLang="en-US"/>
              <a:pPr>
                <a:defRPr/>
              </a:pPr>
              <a:t>‹#›</a:t>
            </a:fld>
            <a:endParaRPr lang="en-US" altLang="en-US"/>
          </a:p>
        </p:txBody>
      </p:sp>
    </p:spTree>
    <p:extLst>
      <p:ext uri="{BB962C8B-B14F-4D97-AF65-F5344CB8AC3E}">
        <p14:creationId xmlns:p14="http://schemas.microsoft.com/office/powerpoint/2010/main" val="1414995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A6FAB91-BD3D-44CE-B8EA-24248C1E2311}" type="slidenum">
              <a:rPr lang="en-US" altLang="en-US"/>
              <a:pPr>
                <a:defRPr/>
              </a:pPr>
              <a:t>‹#›</a:t>
            </a:fld>
            <a:endParaRPr lang="en-US" altLang="en-US"/>
          </a:p>
        </p:txBody>
      </p:sp>
    </p:spTree>
    <p:extLst>
      <p:ext uri="{BB962C8B-B14F-4D97-AF65-F5344CB8AC3E}">
        <p14:creationId xmlns:p14="http://schemas.microsoft.com/office/powerpoint/2010/main" val="61360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11D8C4C-EDFE-4767-8A77-502C8F76F1E3}" type="slidenum">
              <a:rPr lang="en-US" altLang="en-US"/>
              <a:pPr>
                <a:defRPr/>
              </a:pPr>
              <a:t>‹#›</a:t>
            </a:fld>
            <a:endParaRPr lang="en-US" altLang="en-US"/>
          </a:p>
        </p:txBody>
      </p:sp>
    </p:spTree>
    <p:extLst>
      <p:ext uri="{BB962C8B-B14F-4D97-AF65-F5344CB8AC3E}">
        <p14:creationId xmlns:p14="http://schemas.microsoft.com/office/powerpoint/2010/main" val="2685386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1993908-4894-4505-A79C-B4515B75AE89}" type="slidenum">
              <a:rPr lang="en-US" altLang="en-US"/>
              <a:pPr>
                <a:defRPr/>
              </a:pPr>
              <a:t>‹#›</a:t>
            </a:fld>
            <a:endParaRPr lang="en-US" altLang="en-US"/>
          </a:p>
        </p:txBody>
      </p:sp>
    </p:spTree>
    <p:extLst>
      <p:ext uri="{BB962C8B-B14F-4D97-AF65-F5344CB8AC3E}">
        <p14:creationId xmlns:p14="http://schemas.microsoft.com/office/powerpoint/2010/main" val="2152005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08EBB04C-0FC4-47E1-B1AA-B27F03795413}" type="slidenum">
              <a:rPr lang="en-US" altLang="en-US"/>
              <a:pPr>
                <a:defRPr/>
              </a:pPr>
              <a:t>‹#›</a:t>
            </a:fld>
            <a:endParaRPr lang="en-US" altLang="en-US"/>
          </a:p>
        </p:txBody>
      </p:sp>
    </p:spTree>
    <p:extLst>
      <p:ext uri="{BB962C8B-B14F-4D97-AF65-F5344CB8AC3E}">
        <p14:creationId xmlns:p14="http://schemas.microsoft.com/office/powerpoint/2010/main" val="3738091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710F7099-BC66-4CE9-AEE1-AF96AD58965E}" type="slidenum">
              <a:rPr lang="en-US" altLang="en-US"/>
              <a:pPr/>
              <a:t>‹#›</a:t>
            </a:fld>
            <a:endParaRPr lang="en-US" altLang="en-US"/>
          </a:p>
        </p:txBody>
      </p:sp>
    </p:spTree>
    <p:extLst>
      <p:ext uri="{BB962C8B-B14F-4D97-AF65-F5344CB8AC3E}">
        <p14:creationId xmlns:p14="http://schemas.microsoft.com/office/powerpoint/2010/main" val="2478219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9A2936-30A8-48AE-BD34-B2413B9124E9}" type="slidenum">
              <a:rPr lang="en-US" altLang="en-US"/>
              <a:pPr>
                <a:defRPr/>
              </a:pPr>
              <a:t>‹#›</a:t>
            </a:fld>
            <a:endParaRPr lang="en-US" altLang="en-US"/>
          </a:p>
        </p:txBody>
      </p:sp>
    </p:spTree>
    <p:extLst>
      <p:ext uri="{BB962C8B-B14F-4D97-AF65-F5344CB8AC3E}">
        <p14:creationId xmlns:p14="http://schemas.microsoft.com/office/powerpoint/2010/main" val="68858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CF87DD-1A89-4A64-A288-176BF03B7BD3}" type="slidenum">
              <a:rPr lang="en-US" altLang="en-US"/>
              <a:pPr>
                <a:defRPr/>
              </a:pPr>
              <a:t>‹#›</a:t>
            </a:fld>
            <a:endParaRPr lang="en-US" altLang="en-US"/>
          </a:p>
        </p:txBody>
      </p:sp>
    </p:spTree>
    <p:extLst>
      <p:ext uri="{BB962C8B-B14F-4D97-AF65-F5344CB8AC3E}">
        <p14:creationId xmlns:p14="http://schemas.microsoft.com/office/powerpoint/2010/main" val="3294565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E2BC09E-5791-45DB-8263-35354EB73AD5}" type="slidenum">
              <a:rPr lang="en-US" altLang="en-US"/>
              <a:pPr>
                <a:defRPr/>
              </a:pPr>
              <a:t>‹#›</a:t>
            </a:fld>
            <a:endParaRPr lang="en-US" altLang="en-US"/>
          </a:p>
        </p:txBody>
      </p:sp>
    </p:spTree>
    <p:extLst>
      <p:ext uri="{BB962C8B-B14F-4D97-AF65-F5344CB8AC3E}">
        <p14:creationId xmlns:p14="http://schemas.microsoft.com/office/powerpoint/2010/main" val="23591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5843C98-8B1C-4D35-85EA-185379A77F75}" type="slidenum">
              <a:rPr lang="en-US" altLang="en-US"/>
              <a:pPr>
                <a:defRPr/>
              </a:pPr>
              <a:t>‹#›</a:t>
            </a:fld>
            <a:endParaRPr lang="en-US" altLang="en-US"/>
          </a:p>
        </p:txBody>
      </p:sp>
    </p:spTree>
    <p:extLst>
      <p:ext uri="{BB962C8B-B14F-4D97-AF65-F5344CB8AC3E}">
        <p14:creationId xmlns:p14="http://schemas.microsoft.com/office/powerpoint/2010/main" val="331881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D353243-47F5-4EBD-A667-8CE2B1CFF0BB}" type="slidenum">
              <a:rPr lang="en-US" altLang="en-US"/>
              <a:pPr>
                <a:defRPr/>
              </a:pPr>
              <a:t>‹#›</a:t>
            </a:fld>
            <a:endParaRPr lang="en-US" altLang="en-US"/>
          </a:p>
        </p:txBody>
      </p:sp>
    </p:spTree>
    <p:extLst>
      <p:ext uri="{BB962C8B-B14F-4D97-AF65-F5344CB8AC3E}">
        <p14:creationId xmlns:p14="http://schemas.microsoft.com/office/powerpoint/2010/main" val="3489430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2CB2C7C-BDED-450D-8B2E-ABD4CB13326F}" type="slidenum">
              <a:rPr lang="en-US" altLang="en-US"/>
              <a:pPr>
                <a:defRPr/>
              </a:pPr>
              <a:t>‹#›</a:t>
            </a:fld>
            <a:endParaRPr lang="en-US" altLang="en-US"/>
          </a:p>
        </p:txBody>
      </p:sp>
    </p:spTree>
    <p:extLst>
      <p:ext uri="{BB962C8B-B14F-4D97-AF65-F5344CB8AC3E}">
        <p14:creationId xmlns:p14="http://schemas.microsoft.com/office/powerpoint/2010/main" val="226851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886EE2-B833-4625-BB1D-0D21117B2440}" type="slidenum">
              <a:rPr lang="en-US" altLang="en-US"/>
              <a:pPr>
                <a:defRPr/>
              </a:pPr>
              <a:t>‹#›</a:t>
            </a:fld>
            <a:endParaRPr lang="en-US" altLang="en-US"/>
          </a:p>
        </p:txBody>
      </p:sp>
    </p:spTree>
    <p:extLst>
      <p:ext uri="{BB962C8B-B14F-4D97-AF65-F5344CB8AC3E}">
        <p14:creationId xmlns:p14="http://schemas.microsoft.com/office/powerpoint/2010/main" val="2261272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0B789FC-5F78-4D0D-BC3D-CF0871E28398}" type="slidenum">
              <a:rPr lang="en-US" altLang="en-US"/>
              <a:pPr>
                <a:defRPr/>
              </a:pPr>
              <a:t>‹#›</a:t>
            </a:fld>
            <a:endParaRPr lang="en-US" altLang="en-US"/>
          </a:p>
        </p:txBody>
      </p:sp>
    </p:spTree>
    <p:extLst>
      <p:ext uri="{BB962C8B-B14F-4D97-AF65-F5344CB8AC3E}">
        <p14:creationId xmlns:p14="http://schemas.microsoft.com/office/powerpoint/2010/main" val="3337912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5267501-29BC-4A0B-A341-1BC4F31C2F9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4.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52400" y="1371600"/>
            <a:ext cx="3733800" cy="2057400"/>
          </a:xfrm>
        </p:spPr>
        <p:txBody>
          <a:bodyPr/>
          <a:lstStyle/>
          <a:p>
            <a:pPr eaLnBrk="1" hangingPunct="1"/>
            <a:r>
              <a:rPr lang="en-US" altLang="en-US" sz="5400" b="1" dirty="0" smtClean="0">
                <a:solidFill>
                  <a:srgbClr val="FFC000"/>
                </a:solidFill>
              </a:rPr>
              <a:t>               </a:t>
            </a:r>
            <a:r>
              <a:rPr lang="en-US" altLang="en-US" sz="5400" b="1" dirty="0" smtClean="0">
                <a:solidFill>
                  <a:srgbClr val="7030A0"/>
                </a:solidFill>
              </a:rPr>
              <a:t>Chapter 5</a:t>
            </a:r>
            <a:br>
              <a:rPr lang="en-US" altLang="en-US" sz="5400" b="1" dirty="0" smtClean="0">
                <a:solidFill>
                  <a:srgbClr val="7030A0"/>
                </a:solidFill>
              </a:rPr>
            </a:br>
            <a:r>
              <a:rPr lang="en-US" altLang="en-US" sz="5400" b="1" dirty="0" smtClean="0">
                <a:solidFill>
                  <a:srgbClr val="7030A0"/>
                </a:solidFill>
              </a:rPr>
              <a:t/>
            </a:r>
            <a:br>
              <a:rPr lang="en-US" altLang="en-US" sz="5400" b="1" dirty="0" smtClean="0">
                <a:solidFill>
                  <a:srgbClr val="7030A0"/>
                </a:solidFill>
              </a:rPr>
            </a:br>
            <a:r>
              <a:rPr lang="en-US" altLang="en-US" sz="5400" b="1" dirty="0" smtClean="0">
                <a:solidFill>
                  <a:srgbClr val="7030A0"/>
                </a:solidFill>
              </a:rPr>
              <a:t>The </a:t>
            </a:r>
            <a:r>
              <a:rPr lang="en-US" altLang="en-US" sz="5400" b="1" dirty="0" err="1" smtClean="0">
                <a:solidFill>
                  <a:srgbClr val="7030A0"/>
                </a:solidFill>
              </a:rPr>
              <a:t>CollectionADT</a:t>
            </a:r>
            <a:endParaRPr lang="en-US" altLang="en-US" sz="4800" b="1" dirty="0" smtClean="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T</a:t>
            </a:r>
            <a:r>
              <a:rPr lang="en-US" sz="4000" dirty="0" smtClean="0"/>
              <a:t>he helper </a:t>
            </a:r>
            <a:r>
              <a:rPr lang="en-US" sz="4000" dirty="0" smtClean="0">
                <a:latin typeface="Courier New" panose="02070309020205020404" pitchFamily="49" charset="0"/>
                <a:cs typeface="Courier New" panose="02070309020205020404" pitchFamily="49" charset="0"/>
              </a:rPr>
              <a:t>find</a:t>
            </a:r>
            <a:r>
              <a:rPr lang="en-US" sz="4000" dirty="0" smtClean="0"/>
              <a:t> method</a:t>
            </a:r>
            <a:endParaRPr lang="en-US" sz="4000" dirty="0"/>
          </a:p>
        </p:txBody>
      </p:sp>
      <p:sp>
        <p:nvSpPr>
          <p:cNvPr id="4" name="Content Placeholder 3"/>
          <p:cNvSpPr>
            <a:spLocks noGrp="1"/>
          </p:cNvSpPr>
          <p:nvPr>
            <p:ph idx="1"/>
          </p:nvPr>
        </p:nvSpPr>
        <p:spPr/>
        <p:txBody>
          <a:bodyPr/>
          <a:lstStyle/>
          <a:p>
            <a:r>
              <a:rPr lang="en-US" sz="2800" dirty="0" smtClean="0"/>
              <a:t>protected access</a:t>
            </a:r>
          </a:p>
          <a:p>
            <a:r>
              <a:rPr lang="en-US" sz="2800" dirty="0" smtClean="0"/>
              <a:t>uses Sequential Search … O(N)</a:t>
            </a:r>
          </a:p>
          <a:p>
            <a:r>
              <a:rPr lang="en-US" sz="2800" dirty="0" smtClean="0"/>
              <a:t>sets instance variables </a:t>
            </a:r>
            <a:r>
              <a:rPr lang="en-US" sz="2800" dirty="0" smtClean="0">
                <a:latin typeface="Courier New" panose="02070309020205020404" pitchFamily="49" charset="0"/>
                <a:cs typeface="Courier New" panose="02070309020205020404" pitchFamily="49" charset="0"/>
              </a:rPr>
              <a:t>found</a:t>
            </a:r>
            <a:r>
              <a:rPr lang="en-US" sz="2800" dirty="0" smtClean="0"/>
              <a:t> and </a:t>
            </a:r>
            <a:r>
              <a:rPr lang="en-US" sz="2800" dirty="0" smtClean="0">
                <a:latin typeface="Courier New" panose="02070309020205020404" pitchFamily="49" charset="0"/>
                <a:cs typeface="Courier New" panose="02070309020205020404" pitchFamily="49" charset="0"/>
              </a:rPr>
              <a:t>location</a:t>
            </a:r>
          </a:p>
          <a:p>
            <a:r>
              <a:rPr lang="en-US" sz="2800" dirty="0" smtClean="0"/>
              <a:t>simplifies</a:t>
            </a:r>
          </a:p>
          <a:p>
            <a:pPr lvl="1"/>
            <a:r>
              <a:rPr lang="en-US" sz="2400" dirty="0" smtClean="0"/>
              <a:t>remove</a:t>
            </a:r>
          </a:p>
          <a:p>
            <a:pPr lvl="1"/>
            <a:r>
              <a:rPr lang="en-US" sz="2400" dirty="0" smtClean="0"/>
              <a:t>contains</a:t>
            </a:r>
          </a:p>
          <a:p>
            <a:pPr lvl="1"/>
            <a:r>
              <a:rPr lang="en-US" sz="2400" dirty="0" smtClean="0"/>
              <a:t>get</a:t>
            </a:r>
            <a:endParaRPr lang="en-US" sz="2400" dirty="0"/>
          </a:p>
        </p:txBody>
      </p:sp>
    </p:spTree>
    <p:extLst>
      <p:ext uri="{BB962C8B-B14F-4D97-AF65-F5344CB8AC3E}">
        <p14:creationId xmlns:p14="http://schemas.microsoft.com/office/powerpoint/2010/main" val="2349163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T</a:t>
            </a:r>
            <a:r>
              <a:rPr lang="en-US" sz="4000" dirty="0" smtClean="0"/>
              <a:t>he helper </a:t>
            </a:r>
            <a:r>
              <a:rPr lang="en-US" sz="4000" dirty="0" smtClean="0">
                <a:latin typeface="Courier New" panose="02070309020205020404" pitchFamily="49" charset="0"/>
                <a:cs typeface="Courier New" panose="02070309020205020404" pitchFamily="49" charset="0"/>
              </a:rPr>
              <a:t>find</a:t>
            </a:r>
            <a:r>
              <a:rPr lang="en-US" sz="4000" dirty="0" smtClean="0"/>
              <a:t> method</a:t>
            </a:r>
            <a:endParaRPr lang="en-US" sz="4000" dirty="0"/>
          </a:p>
        </p:txBody>
      </p:sp>
      <p:sp>
        <p:nvSpPr>
          <p:cNvPr id="4" name="Content Placeholder 3"/>
          <p:cNvSpPr>
            <a:spLocks noGrp="1"/>
          </p:cNvSpPr>
          <p:nvPr>
            <p:ph idx="1"/>
          </p:nvPr>
        </p:nvSpPr>
        <p:spPr/>
        <p:txBody>
          <a:bodyPr/>
          <a:lstStyle/>
          <a:p>
            <a:pPr marL="0" indent="0">
              <a:buNone/>
            </a:pPr>
            <a:r>
              <a:rPr lang="en-US" sz="1600" b="1" dirty="0">
                <a:latin typeface="Courier New" panose="02070309020205020404" pitchFamily="49" charset="0"/>
                <a:cs typeface="Courier New" panose="02070309020205020404" pitchFamily="49" charset="0"/>
              </a:rPr>
              <a:t>protected void find(T target)  </a:t>
            </a:r>
          </a:p>
          <a:p>
            <a:pPr marL="0" indent="0">
              <a:buNone/>
            </a:pP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location = 0;</a:t>
            </a:r>
          </a:p>
          <a:p>
            <a:pPr marL="0" indent="0">
              <a:buNone/>
            </a:pPr>
            <a:r>
              <a:rPr lang="en-US" sz="1600" b="1" dirty="0">
                <a:latin typeface="Courier New" panose="02070309020205020404" pitchFamily="49" charset="0"/>
                <a:cs typeface="Courier New" panose="02070309020205020404" pitchFamily="49" charset="0"/>
              </a:rPr>
              <a:t>   found = false;</a:t>
            </a:r>
          </a:p>
          <a:p>
            <a:pPr marL="0" indent="0">
              <a:buNone/>
            </a:pPr>
            <a:r>
              <a:rPr lang="en-US" sz="1600" b="1" dirty="0">
                <a:latin typeface="Courier New" panose="02070309020205020404" pitchFamily="49" charset="0"/>
                <a:cs typeface="Courier New" panose="02070309020205020404" pitchFamily="49" charset="0"/>
              </a:rPr>
              <a:t>   while (location &lt; numElements)</a:t>
            </a:r>
          </a:p>
          <a:p>
            <a:pPr marL="0" indent="0">
              <a:buNone/>
            </a:pP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      if (elements[location].equals(target)) </a:t>
            </a:r>
          </a:p>
          <a:p>
            <a:pPr marL="0" indent="0">
              <a:buNone/>
            </a:pPr>
            <a:r>
              <a:rPr lang="en-US" sz="1600" b="1" dirty="0">
                <a:latin typeface="Courier New" panose="02070309020205020404" pitchFamily="49" charset="0"/>
                <a:cs typeface="Courier New" panose="02070309020205020404" pitchFamily="49" charset="0"/>
              </a:rPr>
              <a:t>      { </a:t>
            </a:r>
          </a:p>
          <a:p>
            <a:pPr marL="0" indent="0">
              <a:buNone/>
            </a:pPr>
            <a:r>
              <a:rPr lang="en-US" sz="1600" b="1" dirty="0">
                <a:latin typeface="Courier New" panose="02070309020205020404" pitchFamily="49" charset="0"/>
                <a:cs typeface="Courier New" panose="02070309020205020404" pitchFamily="49" charset="0"/>
              </a:rPr>
              <a:t>         found = true; </a:t>
            </a:r>
          </a:p>
          <a:p>
            <a:pPr marL="0" indent="0">
              <a:buNone/>
            </a:pPr>
            <a:r>
              <a:rPr lang="en-US" sz="1600" b="1" dirty="0">
                <a:latin typeface="Courier New" panose="02070309020205020404" pitchFamily="49" charset="0"/>
                <a:cs typeface="Courier New" panose="02070309020205020404" pitchFamily="49" charset="0"/>
              </a:rPr>
              <a:t>         return;</a:t>
            </a:r>
          </a:p>
          <a:p>
            <a:pPr marL="0" indent="0">
              <a:buNone/>
            </a:pP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      else</a:t>
            </a:r>
          </a:p>
          <a:p>
            <a:pPr marL="0" indent="0">
              <a:buNone/>
            </a:pPr>
            <a:r>
              <a:rPr lang="en-US" sz="1600" b="1" dirty="0">
                <a:latin typeface="Courier New" panose="02070309020205020404" pitchFamily="49" charset="0"/>
                <a:cs typeface="Courier New" panose="02070309020205020404" pitchFamily="49" charset="0"/>
              </a:rPr>
              <a:t>         location++;</a:t>
            </a:r>
          </a:p>
          <a:p>
            <a:pPr marL="0" indent="0">
              <a:buNone/>
            </a:pP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247372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944562"/>
          </a:xfrm>
        </p:spPr>
        <p:txBody>
          <a:bodyPr/>
          <a:lstStyle/>
          <a:p>
            <a:r>
              <a:rPr lang="en-US" sz="4000" dirty="0" smtClean="0"/>
              <a:t>Removing an element</a:t>
            </a:r>
            <a:endParaRPr lang="en-US" sz="4000" dirty="0"/>
          </a:p>
        </p:txBody>
      </p:sp>
      <p:sp>
        <p:nvSpPr>
          <p:cNvPr id="4" name="Content Placeholder 3"/>
          <p:cNvSpPr>
            <a:spLocks noGrp="1"/>
          </p:cNvSpPr>
          <p:nvPr>
            <p:ph idx="1"/>
          </p:nvPr>
        </p:nvSpPr>
        <p:spPr>
          <a:xfrm>
            <a:off x="495300" y="2992215"/>
            <a:ext cx="8229600" cy="685800"/>
          </a:xfrm>
        </p:spPr>
        <p:txBody>
          <a:bodyPr/>
          <a:lstStyle/>
          <a:p>
            <a:pPr marL="0" indent="0">
              <a:buNone/>
            </a:pPr>
            <a:r>
              <a:rPr lang="en-US" sz="2800" dirty="0" smtClean="0"/>
              <a:t>Remove “MEX”</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91444"/>
            <a:ext cx="7642294" cy="1295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3960812"/>
            <a:ext cx="7505700" cy="2388935"/>
          </a:xfrm>
          <a:prstGeom prst="rect">
            <a:avLst/>
          </a:prstGeom>
        </p:spPr>
      </p:pic>
    </p:spTree>
    <p:extLst>
      <p:ext uri="{BB962C8B-B14F-4D97-AF65-F5344CB8AC3E}">
        <p14:creationId xmlns:p14="http://schemas.microsoft.com/office/powerpoint/2010/main" val="130828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The </a:t>
            </a:r>
            <a:r>
              <a:rPr lang="en-US" sz="4000" dirty="0" smtClean="0">
                <a:latin typeface="Courier New" panose="02070309020205020404" pitchFamily="49" charset="0"/>
                <a:cs typeface="Courier New" panose="02070309020205020404" pitchFamily="49" charset="0"/>
              </a:rPr>
              <a:t>remove</a:t>
            </a:r>
            <a:r>
              <a:rPr lang="en-US" sz="4000" dirty="0" smtClean="0"/>
              <a:t> method</a:t>
            </a:r>
            <a:endParaRPr lang="en-US" sz="4000" dirty="0"/>
          </a:p>
        </p:txBody>
      </p:sp>
      <p:sp>
        <p:nvSpPr>
          <p:cNvPr id="4" name="Content Placeholder 3"/>
          <p:cNvSpPr>
            <a:spLocks noGrp="1"/>
          </p:cNvSpPr>
          <p:nvPr>
            <p:ph idx="1"/>
          </p:nvPr>
        </p:nvSpPr>
        <p:spPr/>
        <p:txBody>
          <a:bodyPr/>
          <a:lstStyle/>
          <a:p>
            <a:pPr marL="0" indent="0">
              <a:buNone/>
            </a:pPr>
            <a:r>
              <a:rPr lang="en-US" sz="1600" b="1" dirty="0">
                <a:latin typeface="Courier New" panose="02070309020205020404" pitchFamily="49" charset="0"/>
                <a:cs typeface="Courier New" panose="02070309020205020404" pitchFamily="49" charset="0"/>
              </a:rPr>
              <a:t>public boolean remove (T target)  </a:t>
            </a:r>
          </a:p>
          <a:p>
            <a:pPr marL="0" indent="0">
              <a:buNone/>
            </a:pPr>
            <a:r>
              <a:rPr lang="en-US" sz="1600" b="1" dirty="0">
                <a:latin typeface="Courier New" panose="02070309020205020404" pitchFamily="49" charset="0"/>
                <a:cs typeface="Courier New" panose="02070309020205020404" pitchFamily="49" charset="0"/>
              </a:rPr>
              <a:t>// Removes an element e from this collection </a:t>
            </a: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smtClean="0">
                <a:latin typeface="Courier New" panose="02070309020205020404" pitchFamily="49" charset="0"/>
                <a:cs typeface="Courier New" panose="02070309020205020404" pitchFamily="49" charset="0"/>
              </a:rPr>
              <a:t>// such </a:t>
            </a:r>
            <a:r>
              <a:rPr lang="en-US" sz="1600" b="1" dirty="0">
                <a:latin typeface="Courier New" panose="02070309020205020404" pitchFamily="49" charset="0"/>
                <a:cs typeface="Courier New" panose="02070309020205020404" pitchFamily="49" charset="0"/>
              </a:rPr>
              <a:t>that </a:t>
            </a:r>
            <a:r>
              <a:rPr lang="en-US" sz="1600" b="1" dirty="0" err="1">
                <a:latin typeface="Courier New" panose="02070309020205020404" pitchFamily="49" charset="0"/>
                <a:cs typeface="Courier New" panose="02070309020205020404" pitchFamily="49" charset="0"/>
              </a:rPr>
              <a:t>e.equals</a:t>
            </a:r>
            <a:r>
              <a:rPr lang="en-US" sz="1600" b="1" dirty="0">
                <a:latin typeface="Courier New" panose="02070309020205020404" pitchFamily="49" charset="0"/>
                <a:cs typeface="Courier New" panose="02070309020205020404" pitchFamily="49" charset="0"/>
              </a:rPr>
              <a:t>(target) </a:t>
            </a:r>
            <a:r>
              <a:rPr lang="en-US" sz="1600" b="1" dirty="0" smtClean="0">
                <a:latin typeface="Courier New" panose="02070309020205020404" pitchFamily="49" charset="0"/>
                <a:cs typeface="Courier New" panose="02070309020205020404" pitchFamily="49" charset="0"/>
              </a:rPr>
              <a:t>and </a:t>
            </a:r>
            <a:r>
              <a:rPr lang="en-US" sz="1600" b="1" dirty="0">
                <a:latin typeface="Courier New" panose="02070309020205020404" pitchFamily="49" charset="0"/>
                <a:cs typeface="Courier New" panose="02070309020205020404" pitchFamily="49" charset="0"/>
              </a:rPr>
              <a:t>returns true</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if no such element exists, returns false.  </a:t>
            </a:r>
          </a:p>
          <a:p>
            <a:pPr marL="0" indent="0">
              <a:buNone/>
            </a:pP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find(target);</a:t>
            </a:r>
          </a:p>
          <a:p>
            <a:pPr marL="0" indent="0">
              <a:buNone/>
            </a:pPr>
            <a:r>
              <a:rPr lang="en-US" sz="1600" b="1" dirty="0">
                <a:latin typeface="Courier New" panose="02070309020205020404" pitchFamily="49" charset="0"/>
                <a:cs typeface="Courier New" panose="02070309020205020404" pitchFamily="49" charset="0"/>
              </a:rPr>
              <a:t>   if (found)</a:t>
            </a:r>
          </a:p>
          <a:p>
            <a:pPr marL="0" indent="0">
              <a:buNone/>
            </a:pP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      elements[location] = elements[numElements - 1];</a:t>
            </a:r>
          </a:p>
          <a:p>
            <a:pPr marL="0" indent="0">
              <a:buNone/>
            </a:pPr>
            <a:r>
              <a:rPr lang="en-US" sz="1600" b="1" dirty="0">
                <a:latin typeface="Courier New" panose="02070309020205020404" pitchFamily="49" charset="0"/>
                <a:cs typeface="Courier New" panose="02070309020205020404" pitchFamily="49" charset="0"/>
              </a:rPr>
              <a:t>      elements[numElements - 1] = null;</a:t>
            </a:r>
          </a:p>
          <a:p>
            <a:pPr marL="0" indent="0">
              <a:buNone/>
            </a:pPr>
            <a:r>
              <a:rPr lang="en-US" sz="1600" b="1" dirty="0">
                <a:latin typeface="Courier New" panose="02070309020205020404" pitchFamily="49" charset="0"/>
                <a:cs typeface="Courier New" panose="02070309020205020404" pitchFamily="49" charset="0"/>
              </a:rPr>
              <a:t>      numElements--;</a:t>
            </a:r>
          </a:p>
          <a:p>
            <a:pPr marL="0" indent="0">
              <a:buNone/>
            </a:pP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   return found;</a:t>
            </a:r>
          </a:p>
          <a:p>
            <a:pPr marL="0" indent="0">
              <a:buNone/>
            </a:pPr>
            <a:r>
              <a:rPr lang="en-US" sz="16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5965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The </a:t>
            </a:r>
            <a:r>
              <a:rPr lang="en-US" sz="4000" dirty="0" smtClean="0">
                <a:latin typeface="Courier New" panose="02070309020205020404" pitchFamily="49" charset="0"/>
                <a:cs typeface="Courier New" panose="02070309020205020404" pitchFamily="49" charset="0"/>
              </a:rPr>
              <a:t>contains</a:t>
            </a:r>
            <a:r>
              <a:rPr lang="en-US" sz="4000" dirty="0" smtClean="0"/>
              <a:t> and </a:t>
            </a:r>
            <a:r>
              <a:rPr lang="en-US" sz="4000" dirty="0" smtClean="0">
                <a:latin typeface="Courier New" panose="02070309020205020404" pitchFamily="49" charset="0"/>
                <a:cs typeface="Courier New" panose="02070309020205020404" pitchFamily="49" charset="0"/>
              </a:rPr>
              <a:t>get</a:t>
            </a:r>
            <a:r>
              <a:rPr lang="en-US" sz="4000" dirty="0" smtClean="0"/>
              <a:t> methods</a:t>
            </a:r>
            <a:endParaRPr lang="en-US" sz="4000" dirty="0"/>
          </a:p>
        </p:txBody>
      </p:sp>
      <p:sp>
        <p:nvSpPr>
          <p:cNvPr id="4" name="Content Placeholder 3"/>
          <p:cNvSpPr>
            <a:spLocks noGrp="1"/>
          </p:cNvSpPr>
          <p:nvPr>
            <p:ph idx="1"/>
          </p:nvPr>
        </p:nvSpPr>
        <p:spPr/>
        <p:txBody>
          <a:bodyPr/>
          <a:lstStyle/>
          <a:p>
            <a:pPr marL="0" indent="0">
              <a:buNone/>
            </a:pPr>
            <a:r>
              <a:rPr lang="en-US" sz="1600" b="1" dirty="0">
                <a:latin typeface="Courier New" panose="02070309020205020404" pitchFamily="49" charset="0"/>
                <a:cs typeface="Courier New" panose="02070309020205020404" pitchFamily="49" charset="0"/>
              </a:rPr>
              <a:t>public boolean contains (T target)  </a:t>
            </a:r>
          </a:p>
          <a:p>
            <a:pPr marL="0" indent="0">
              <a:buNone/>
            </a:pPr>
            <a:r>
              <a:rPr lang="en-US" sz="1600" b="1" dirty="0" smtClean="0">
                <a:latin typeface="Courier New" panose="02070309020205020404" pitchFamily="49" charset="0"/>
                <a:cs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find(target);</a:t>
            </a:r>
          </a:p>
          <a:p>
            <a:pPr marL="0" indent="0">
              <a:buNone/>
            </a:pPr>
            <a:r>
              <a:rPr lang="en-US" sz="1600" b="1" dirty="0">
                <a:latin typeface="Courier New" panose="02070309020205020404" pitchFamily="49" charset="0"/>
                <a:cs typeface="Courier New" panose="02070309020205020404" pitchFamily="49" charset="0"/>
              </a:rPr>
              <a:t>   return found;</a:t>
            </a:r>
          </a:p>
          <a:p>
            <a:pPr marL="0" indent="0">
              <a:buNone/>
            </a:pPr>
            <a:r>
              <a:rPr lang="en-US" sz="1600" b="1" dirty="0">
                <a:latin typeface="Courier New" panose="02070309020205020404" pitchFamily="49" charset="0"/>
                <a:cs typeface="Courier New" panose="02070309020205020404" pitchFamily="49" charset="0"/>
              </a:rPr>
              <a:t>}</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public T get(T target)  </a:t>
            </a:r>
          </a:p>
          <a:p>
            <a:pPr marL="0" indent="0">
              <a:buNone/>
            </a:pPr>
            <a:r>
              <a:rPr lang="en-US" sz="1600" b="1" dirty="0" smtClean="0">
                <a:latin typeface="Courier New" panose="02070309020205020404" pitchFamily="49" charset="0"/>
                <a:cs typeface="Courier New" panose="02070309020205020404" pitchFamily="49" charset="0"/>
              </a:rPr>
              <a:t>{ </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find(target); </a:t>
            </a:r>
          </a:p>
          <a:p>
            <a:pPr marL="0" indent="0">
              <a:buNone/>
            </a:pPr>
            <a:r>
              <a:rPr lang="en-US" sz="1600" b="1" dirty="0">
                <a:latin typeface="Courier New" panose="02070309020205020404" pitchFamily="49" charset="0"/>
                <a:cs typeface="Courier New" panose="02070309020205020404" pitchFamily="49" charset="0"/>
              </a:rPr>
              <a:t>   if (found)</a:t>
            </a:r>
          </a:p>
          <a:p>
            <a:pPr marL="0" indent="0">
              <a:buNone/>
            </a:pPr>
            <a:r>
              <a:rPr lang="en-US" sz="1600" b="1" dirty="0">
                <a:latin typeface="Courier New" panose="02070309020205020404" pitchFamily="49" charset="0"/>
                <a:cs typeface="Courier New" panose="02070309020205020404" pitchFamily="49" charset="0"/>
              </a:rPr>
              <a:t>      return elements[location];</a:t>
            </a:r>
          </a:p>
          <a:p>
            <a:pPr marL="0" indent="0">
              <a:buNone/>
            </a:pPr>
            <a:r>
              <a:rPr lang="en-US" sz="1600" b="1" dirty="0">
                <a:latin typeface="Courier New" panose="02070309020205020404" pitchFamily="49" charset="0"/>
                <a:cs typeface="Courier New" panose="02070309020205020404" pitchFamily="49" charset="0"/>
              </a:rPr>
              <a:t>   else </a:t>
            </a:r>
          </a:p>
          <a:p>
            <a:pPr marL="0" indent="0">
              <a:buNone/>
            </a:pPr>
            <a:r>
              <a:rPr lang="en-US" sz="1600" b="1" dirty="0">
                <a:latin typeface="Courier New" panose="02070309020205020404" pitchFamily="49" charset="0"/>
                <a:cs typeface="Courier New" panose="02070309020205020404" pitchFamily="49" charset="0"/>
              </a:rPr>
              <a:t>      return null;</a:t>
            </a:r>
          </a:p>
          <a:p>
            <a:pPr marL="0" indent="0">
              <a:buNone/>
            </a:pPr>
            <a:r>
              <a:rPr lang="en-US" sz="16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658326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5.3 Application: Vocabulary Density</a:t>
            </a:r>
          </a:p>
        </p:txBody>
      </p:sp>
      <p:sp>
        <p:nvSpPr>
          <p:cNvPr id="4" name="Content Placeholder 3"/>
          <p:cNvSpPr>
            <a:spLocks noGrp="1"/>
          </p:cNvSpPr>
          <p:nvPr>
            <p:ph idx="1"/>
          </p:nvPr>
        </p:nvSpPr>
        <p:spPr/>
        <p:txBody>
          <a:bodyPr/>
          <a:lstStyle/>
          <a:p>
            <a:r>
              <a:rPr lang="en-US" sz="2800" dirty="0"/>
              <a:t>The vocabulary density of a text is the total number of words in the text divided by </a:t>
            </a:r>
            <a:r>
              <a:rPr lang="en-US" sz="2800" dirty="0" smtClean="0"/>
              <a:t>the number </a:t>
            </a:r>
            <a:r>
              <a:rPr lang="en-US" sz="2800" dirty="0"/>
              <a:t>of unique words in the text</a:t>
            </a:r>
            <a:r>
              <a:rPr lang="en-US" sz="2800" dirty="0" smtClean="0"/>
              <a:t>.</a:t>
            </a:r>
          </a:p>
          <a:p>
            <a:r>
              <a:rPr lang="en-US" sz="2800" dirty="0" smtClean="0"/>
              <a:t>Used by computational linguists to help analyze texts.</a:t>
            </a:r>
          </a:p>
          <a:p>
            <a:r>
              <a:rPr lang="en-US" sz="2800" dirty="0" smtClean="0"/>
              <a:t>We define a </a:t>
            </a:r>
            <a:r>
              <a:rPr lang="en-US" sz="2800" dirty="0"/>
              <a:t>word to be a sequence of letter </a:t>
            </a:r>
            <a:r>
              <a:rPr lang="en-US" sz="2800" dirty="0" smtClean="0"/>
              <a:t>characters (</a:t>
            </a:r>
            <a:r>
              <a:rPr lang="en-US" sz="2800" dirty="0"/>
              <a:t>A through Z) plus the apostrophe character ( ’ ). </a:t>
            </a:r>
          </a:p>
        </p:txBody>
      </p:sp>
    </p:spTree>
    <p:extLst>
      <p:ext uri="{BB962C8B-B14F-4D97-AF65-F5344CB8AC3E}">
        <p14:creationId xmlns:p14="http://schemas.microsoft.com/office/powerpoint/2010/main" val="1198479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Vocabulary Density Calculation</a:t>
            </a:r>
          </a:p>
        </p:txBody>
      </p:sp>
      <p:sp>
        <p:nvSpPr>
          <p:cNvPr id="4" name="Content Placeholder 3"/>
          <p:cNvSpPr>
            <a:spLocks noGrp="1"/>
          </p:cNvSpPr>
          <p:nvPr>
            <p:ph idx="1"/>
          </p:nvPr>
        </p:nvSpPr>
        <p:spPr/>
        <p:txBody>
          <a:bodyPr/>
          <a:lstStyle/>
          <a:p>
            <a:pPr marL="0" indent="0">
              <a:buNone/>
            </a:pPr>
            <a:r>
              <a:rPr lang="en-US" sz="2000" b="1" dirty="0" smtClean="0">
                <a:latin typeface="Courier New" panose="02070309020205020404" pitchFamily="49" charset="0"/>
                <a:cs typeface="Courier New" panose="02070309020205020404" pitchFamily="49" charset="0"/>
              </a:rPr>
              <a:t>Initialize </a:t>
            </a:r>
            <a:r>
              <a:rPr lang="en-US" sz="2000" b="1" dirty="0">
                <a:latin typeface="Courier New" panose="02070309020205020404" pitchFamily="49" charset="0"/>
                <a:cs typeface="Courier New" panose="02070309020205020404" pitchFamily="49" charset="0"/>
              </a:rPr>
              <a:t>variables and objects </a:t>
            </a:r>
            <a:endParaRPr lang="en-US" sz="2000" b="1" dirty="0" smtClean="0">
              <a:latin typeface="Courier New" panose="02070309020205020404" pitchFamily="49" charset="0"/>
              <a:cs typeface="Courier New" panose="02070309020205020404" pitchFamily="49" charset="0"/>
            </a:endParaRPr>
          </a:p>
          <a:p>
            <a:pPr marL="0" indent="0">
              <a:buNone/>
            </a:pPr>
            <a:r>
              <a:rPr lang="en-US" sz="2000" b="1" dirty="0" smtClean="0">
                <a:latin typeface="Courier New" panose="02070309020205020404" pitchFamily="49" charset="0"/>
                <a:cs typeface="Courier New" panose="02070309020205020404" pitchFamily="49" charset="0"/>
              </a:rPr>
              <a:t>while </a:t>
            </a:r>
            <a:r>
              <a:rPr lang="en-US" sz="2000" b="1" dirty="0">
                <a:latin typeface="Courier New" panose="02070309020205020404" pitchFamily="49" charset="0"/>
                <a:cs typeface="Courier New" panose="02070309020205020404" pitchFamily="49" charset="0"/>
              </a:rPr>
              <a:t>there are more words to process   </a:t>
            </a:r>
            <a:endParaRPr lang="en-US" sz="2000" b="1" dirty="0" smtClean="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Get </a:t>
            </a:r>
            <a:r>
              <a:rPr lang="en-US" sz="2000" b="1" dirty="0">
                <a:latin typeface="Courier New" panose="02070309020205020404" pitchFamily="49" charset="0"/>
                <a:cs typeface="Courier New" panose="02070309020205020404" pitchFamily="49" charset="0"/>
              </a:rPr>
              <a:t>the next </a:t>
            </a:r>
            <a:r>
              <a:rPr lang="en-US" sz="2000" b="1" dirty="0" smtClean="0">
                <a:latin typeface="Courier New" panose="02070309020205020404" pitchFamily="49" charset="0"/>
                <a:cs typeface="Courier New" panose="02070309020205020404" pitchFamily="49" charset="0"/>
              </a:rPr>
              <a:t>word</a:t>
            </a:r>
          </a:p>
          <a:p>
            <a:pPr marL="0" indent="0">
              <a:buNone/>
            </a:pPr>
            <a:r>
              <a:rPr lang="en-US" sz="2000" b="1" dirty="0" smtClean="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if the collection does not contain the </a:t>
            </a:r>
            <a:r>
              <a:rPr lang="en-US" sz="2000" b="1" dirty="0" smtClean="0">
                <a:latin typeface="Courier New" panose="02070309020205020404" pitchFamily="49" charset="0"/>
                <a:cs typeface="Courier New" panose="02070309020205020404" pitchFamily="49" charset="0"/>
              </a:rPr>
              <a:t>word</a:t>
            </a:r>
          </a:p>
          <a:p>
            <a:pPr marL="0" indent="0">
              <a:buNone/>
            </a:pPr>
            <a:r>
              <a:rPr lang="en-US" sz="2000" b="1" dirty="0" smtClean="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Add the word to the </a:t>
            </a:r>
            <a:r>
              <a:rPr lang="en-US" sz="2000" b="1" dirty="0" smtClean="0">
                <a:latin typeface="Courier New" panose="02070309020205020404" pitchFamily="49" charset="0"/>
                <a:cs typeface="Courier New" panose="02070309020205020404" pitchFamily="49" charset="0"/>
              </a:rPr>
              <a:t>collection</a:t>
            </a:r>
          </a:p>
          <a:p>
            <a:pPr marL="0" indent="0">
              <a:buNone/>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Increment </a:t>
            </a:r>
            <a:r>
              <a:rPr lang="en-US" sz="2000" b="1" dirty="0">
                <a:latin typeface="Courier New" panose="02070309020205020404" pitchFamily="49" charset="0"/>
                <a:cs typeface="Courier New" panose="02070309020205020404" pitchFamily="49" charset="0"/>
              </a:rPr>
              <a:t>total number of words </a:t>
            </a:r>
            <a:endParaRPr lang="en-US" sz="2000" b="1" dirty="0" smtClean="0">
              <a:latin typeface="Courier New" panose="02070309020205020404" pitchFamily="49" charset="0"/>
              <a:cs typeface="Courier New" panose="02070309020205020404" pitchFamily="49" charset="0"/>
            </a:endParaRPr>
          </a:p>
          <a:p>
            <a:pPr marL="0" indent="0">
              <a:buNone/>
            </a:pPr>
            <a:r>
              <a:rPr lang="en-US" sz="2000" b="1" dirty="0" smtClean="0">
                <a:latin typeface="Courier New" panose="02070309020205020404" pitchFamily="49" charset="0"/>
                <a:cs typeface="Courier New" panose="02070309020205020404" pitchFamily="49" charset="0"/>
              </a:rPr>
              <a:t>Display </a:t>
            </a:r>
            <a:r>
              <a:rPr lang="en-US" sz="2000" b="1" dirty="0">
                <a:latin typeface="Courier New" panose="02070309020205020404" pitchFamily="49" charset="0"/>
                <a:cs typeface="Courier New" panose="02070309020205020404" pitchFamily="49" charset="0"/>
              </a:rPr>
              <a:t>(total number </a:t>
            </a:r>
            <a:r>
              <a:rPr lang="en-US" sz="2000" b="1" dirty="0" smtClean="0">
                <a:latin typeface="Courier New" panose="02070309020205020404" pitchFamily="49" charset="0"/>
                <a:cs typeface="Courier New" panose="02070309020205020404" pitchFamily="49" charset="0"/>
              </a:rPr>
              <a:t>words/size </a:t>
            </a:r>
            <a:r>
              <a:rPr lang="en-US" sz="2000" b="1" dirty="0">
                <a:latin typeface="Courier New" panose="02070309020205020404" pitchFamily="49" charset="0"/>
                <a:cs typeface="Courier New" panose="02070309020205020404" pitchFamily="49" charset="0"/>
              </a:rPr>
              <a:t>of the collection) </a:t>
            </a:r>
          </a:p>
        </p:txBody>
      </p:sp>
    </p:spTree>
    <p:extLst>
      <p:ext uri="{BB962C8B-B14F-4D97-AF65-F5344CB8AC3E}">
        <p14:creationId xmlns:p14="http://schemas.microsoft.com/office/powerpoint/2010/main" val="1196276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The application</a:t>
            </a:r>
            <a:endParaRPr lang="en-US" sz="4000" dirty="0"/>
          </a:p>
        </p:txBody>
      </p:sp>
      <p:sp>
        <p:nvSpPr>
          <p:cNvPr id="4" name="Content Placeholder 3"/>
          <p:cNvSpPr>
            <a:spLocks noGrp="1"/>
          </p:cNvSpPr>
          <p:nvPr>
            <p:ph idx="1"/>
          </p:nvPr>
        </p:nvSpPr>
        <p:spPr/>
        <p:txBody>
          <a:bodyPr/>
          <a:lstStyle/>
          <a:p>
            <a:r>
              <a:rPr lang="en-US" sz="2800" dirty="0" smtClean="0"/>
              <a:t>Instructors can now review the application, </a:t>
            </a:r>
            <a:r>
              <a:rPr lang="en-US" sz="2800" dirty="0" smtClean="0">
                <a:latin typeface="Courier New" panose="02070309020205020404" pitchFamily="49" charset="0"/>
                <a:cs typeface="Courier New" panose="02070309020205020404" pitchFamily="49" charset="0"/>
              </a:rPr>
              <a:t>VocabularyDensity</a:t>
            </a:r>
            <a:r>
              <a:rPr lang="en-US" sz="2800" dirty="0" smtClean="0"/>
              <a:t>, found in the </a:t>
            </a:r>
            <a:r>
              <a:rPr lang="en-US" sz="2800" dirty="0" smtClean="0">
                <a:latin typeface="Courier New" panose="02070309020205020404" pitchFamily="49" charset="0"/>
                <a:cs typeface="Courier New" panose="02070309020205020404" pitchFamily="49" charset="0"/>
              </a:rPr>
              <a:t>ch05.apps</a:t>
            </a:r>
            <a:r>
              <a:rPr lang="en-US" sz="2800" dirty="0" smtClean="0"/>
              <a:t> package, plus the notes on pages 307-308.</a:t>
            </a:r>
          </a:p>
          <a:p>
            <a:r>
              <a:rPr lang="en-US" sz="2800" dirty="0"/>
              <a:t>The code is short and simple—this is because so much of the complexity is handled by the </a:t>
            </a:r>
            <a:r>
              <a:rPr lang="en-US" sz="2800" dirty="0">
                <a:latin typeface="Courier New" panose="02070309020205020404" pitchFamily="49" charset="0"/>
                <a:cs typeface="Courier New" panose="02070309020205020404" pitchFamily="49" charset="0"/>
              </a:rPr>
              <a:t>ArrayCollection</a:t>
            </a:r>
            <a:r>
              <a:rPr lang="en-US" sz="2800" dirty="0"/>
              <a:t> class. This is a good example of the power and utility of </a:t>
            </a:r>
            <a:r>
              <a:rPr lang="en-US" sz="2800" dirty="0" smtClean="0"/>
              <a:t>abstraction.</a:t>
            </a:r>
            <a:endParaRPr lang="en-US" sz="2800" dirty="0"/>
          </a:p>
        </p:txBody>
      </p:sp>
    </p:spTree>
    <p:extLst>
      <p:ext uri="{BB962C8B-B14F-4D97-AF65-F5344CB8AC3E}">
        <p14:creationId xmlns:p14="http://schemas.microsoft.com/office/powerpoint/2010/main" val="3144698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sz="4000" dirty="0" smtClean="0"/>
              <a:t>5.4 Comparing Objects Revisited</a:t>
            </a:r>
          </a:p>
        </p:txBody>
      </p:sp>
      <p:sp>
        <p:nvSpPr>
          <p:cNvPr id="4099" name="Rectangle 5"/>
          <p:cNvSpPr>
            <a:spLocks noGrp="1" noChangeArrowheads="1"/>
          </p:cNvSpPr>
          <p:nvPr>
            <p:ph type="body" idx="1"/>
          </p:nvPr>
        </p:nvSpPr>
        <p:spPr/>
        <p:txBody>
          <a:bodyPr/>
          <a:lstStyle/>
          <a:p>
            <a:pPr eaLnBrk="1" hangingPunct="1"/>
            <a:r>
              <a:rPr lang="en-US" altLang="en-US" dirty="0" smtClean="0"/>
              <a:t>Collection operations require comparing objects for equality</a:t>
            </a:r>
          </a:p>
          <a:p>
            <a:pPr eaLnBrk="1" hangingPunct="1"/>
            <a:r>
              <a:rPr lang="en-US" altLang="en-US" dirty="0" smtClean="0"/>
              <a:t>Section 5.5 “Sorted </a:t>
            </a:r>
            <a:r>
              <a:rPr lang="en-US" altLang="en-US" dirty="0"/>
              <a:t>Array-Based Collection </a:t>
            </a:r>
            <a:r>
              <a:rPr lang="en-US" altLang="en-US" dirty="0" smtClean="0"/>
              <a:t>Implementation” requires comparing objects for order   </a:t>
            </a:r>
            <a:endParaRPr lang="en-US" altLang="en-US" dirty="0"/>
          </a:p>
          <a:p>
            <a:pPr eaLnBrk="1" hangingPunct="1"/>
            <a:r>
              <a:rPr lang="en-US" altLang="en-US" dirty="0" smtClean="0"/>
              <a:t>This section reviews the </a:t>
            </a:r>
            <a:r>
              <a:rPr lang="en-US" altLang="en-US" dirty="0" smtClean="0">
                <a:latin typeface="Courier New" panose="02070309020205020404" pitchFamily="49" charset="0"/>
                <a:cs typeface="Courier New" panose="02070309020205020404" pitchFamily="49" charset="0"/>
              </a:rPr>
              <a:t>equals</a:t>
            </a:r>
            <a:r>
              <a:rPr lang="en-US" altLang="en-US" dirty="0" smtClean="0"/>
              <a:t> and </a:t>
            </a:r>
            <a:r>
              <a:rPr lang="en-US" altLang="en-US" dirty="0" smtClean="0">
                <a:latin typeface="Courier New" panose="02070309020205020404" pitchFamily="49" charset="0"/>
                <a:cs typeface="Courier New" panose="02070309020205020404" pitchFamily="49" charset="0"/>
              </a:rPr>
              <a:t>compareTo</a:t>
            </a:r>
            <a:r>
              <a:rPr lang="en-US" altLang="en-US" dirty="0" smtClean="0"/>
              <a:t> operations</a:t>
            </a:r>
          </a:p>
        </p:txBody>
      </p:sp>
    </p:spTree>
    <p:extLst>
      <p:ext uri="{BB962C8B-B14F-4D97-AF65-F5344CB8AC3E}">
        <p14:creationId xmlns:p14="http://schemas.microsoft.com/office/powerpoint/2010/main" val="24364707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noChangeArrowheads="1"/>
          </p:cNvSpPr>
          <p:nvPr>
            <p:ph type="title"/>
          </p:nvPr>
        </p:nvSpPr>
        <p:spPr>
          <a:xfrm>
            <a:off x="457200" y="274638"/>
            <a:ext cx="8229600" cy="868362"/>
          </a:xfrm>
        </p:spPr>
        <p:txBody>
          <a:bodyPr/>
          <a:lstStyle/>
          <a:p>
            <a:pPr eaLnBrk="1" hangingPunct="1"/>
            <a:r>
              <a:rPr lang="en-US" altLang="en-US" sz="4000" smtClean="0"/>
              <a:t>Using the comparison (==) operator </a:t>
            </a:r>
          </a:p>
        </p:txBody>
      </p:sp>
      <p:pic>
        <p:nvPicPr>
          <p:cNvPr id="5123" name="Picture 10" descr="37461_CH06_FIG060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1425575"/>
            <a:ext cx="6705600" cy="5230813"/>
          </a:xfrm>
          <a:noFill/>
        </p:spPr>
      </p:pic>
    </p:spTree>
    <p:extLst>
      <p:ext uri="{BB962C8B-B14F-4D97-AF65-F5344CB8AC3E}">
        <p14:creationId xmlns:p14="http://schemas.microsoft.com/office/powerpoint/2010/main" val="3789779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ltLang="en-US" dirty="0" smtClean="0"/>
              <a:t>Chapter 5: The Collection ADT</a:t>
            </a:r>
          </a:p>
        </p:txBody>
      </p:sp>
      <p:sp>
        <p:nvSpPr>
          <p:cNvPr id="3075" name="Rectangle 3"/>
          <p:cNvSpPr>
            <a:spLocks noGrp="1" noChangeArrowheads="1"/>
          </p:cNvSpPr>
          <p:nvPr>
            <p:ph type="body" idx="1"/>
          </p:nvPr>
        </p:nvSpPr>
        <p:spPr>
          <a:xfrm>
            <a:off x="342900" y="1752600"/>
            <a:ext cx="8458200" cy="4525963"/>
          </a:xfrm>
        </p:spPr>
        <p:txBody>
          <a:bodyPr/>
          <a:lstStyle/>
          <a:p>
            <a:pPr eaLnBrk="1" hangingPunct="1">
              <a:lnSpc>
                <a:spcPct val="90000"/>
              </a:lnSpc>
              <a:buFontTx/>
              <a:buNone/>
            </a:pPr>
            <a:r>
              <a:rPr lang="en-US" altLang="en-US" sz="2800" dirty="0" smtClean="0"/>
              <a:t>5.1 – The Collection Interface</a:t>
            </a:r>
          </a:p>
          <a:p>
            <a:pPr eaLnBrk="1" hangingPunct="1">
              <a:lnSpc>
                <a:spcPct val="90000"/>
              </a:lnSpc>
              <a:buFontTx/>
              <a:buNone/>
            </a:pPr>
            <a:r>
              <a:rPr lang="en-US" altLang="en-US" sz="2800" dirty="0"/>
              <a:t>5</a:t>
            </a:r>
            <a:r>
              <a:rPr lang="en-US" altLang="en-US" sz="2800" dirty="0" smtClean="0"/>
              <a:t>.2 – </a:t>
            </a:r>
            <a:r>
              <a:rPr lang="en-US" altLang="en-US" sz="2800" dirty="0"/>
              <a:t>Array-Based </a:t>
            </a:r>
            <a:r>
              <a:rPr lang="en-US" altLang="en-US" sz="2800" dirty="0" smtClean="0"/>
              <a:t>Collections Implementation</a:t>
            </a:r>
          </a:p>
          <a:p>
            <a:pPr eaLnBrk="1" hangingPunct="1">
              <a:lnSpc>
                <a:spcPct val="90000"/>
              </a:lnSpc>
              <a:buFontTx/>
              <a:buNone/>
            </a:pPr>
            <a:r>
              <a:rPr lang="en-US" altLang="en-US" sz="2800" dirty="0" smtClean="0"/>
              <a:t>5.3 – </a:t>
            </a:r>
            <a:r>
              <a:rPr lang="en-US" altLang="en-US" sz="2800" dirty="0"/>
              <a:t>Application: </a:t>
            </a:r>
            <a:r>
              <a:rPr lang="en-US" altLang="en-US" sz="2800" dirty="0" smtClean="0"/>
              <a:t>Vocabulary Density</a:t>
            </a:r>
          </a:p>
          <a:p>
            <a:pPr eaLnBrk="1" hangingPunct="1">
              <a:lnSpc>
                <a:spcPct val="90000"/>
              </a:lnSpc>
              <a:buFontTx/>
              <a:buNone/>
            </a:pPr>
            <a:r>
              <a:rPr lang="en-US" altLang="en-US" sz="2800" dirty="0" smtClean="0"/>
              <a:t>5.4 – Comparing Object Revisited</a:t>
            </a:r>
          </a:p>
          <a:p>
            <a:pPr eaLnBrk="1" hangingPunct="1">
              <a:lnSpc>
                <a:spcPct val="90000"/>
              </a:lnSpc>
              <a:buNone/>
            </a:pPr>
            <a:r>
              <a:rPr lang="en-US" altLang="en-US" sz="2800" dirty="0" smtClean="0"/>
              <a:t>5.5 </a:t>
            </a:r>
            <a:r>
              <a:rPr lang="en-US" altLang="en-US" sz="2800" dirty="0"/>
              <a:t>– </a:t>
            </a:r>
            <a:r>
              <a:rPr lang="en-US" altLang="en-US" sz="2800" dirty="0" smtClean="0"/>
              <a:t>Sorted Array-Based Collection Implementation</a:t>
            </a:r>
            <a:endParaRPr lang="en-US" altLang="en-US" sz="2800" dirty="0"/>
          </a:p>
          <a:p>
            <a:pPr eaLnBrk="1" hangingPunct="1">
              <a:lnSpc>
                <a:spcPct val="90000"/>
              </a:lnSpc>
              <a:buFontTx/>
              <a:buNone/>
            </a:pPr>
            <a:r>
              <a:rPr lang="en-US" altLang="en-US" sz="2800" dirty="0" smtClean="0"/>
              <a:t>5.6 – </a:t>
            </a:r>
            <a:r>
              <a:rPr lang="en-US" altLang="en-US" sz="2800" dirty="0"/>
              <a:t>L</a:t>
            </a:r>
            <a:r>
              <a:rPr lang="en-US" altLang="en-US" sz="2800" dirty="0" smtClean="0"/>
              <a:t>ink-Based Collection Implementation</a:t>
            </a:r>
          </a:p>
          <a:p>
            <a:pPr eaLnBrk="1" hangingPunct="1">
              <a:lnSpc>
                <a:spcPct val="90000"/>
              </a:lnSpc>
              <a:buFontTx/>
              <a:buNone/>
            </a:pPr>
            <a:r>
              <a:rPr lang="en-US" altLang="en-US" sz="2800" dirty="0" smtClean="0"/>
              <a:t>5.7 – Collection Variations</a:t>
            </a:r>
            <a:endParaRPr lang="en-US" altLang="en-US" sz="2800" dirty="0"/>
          </a:p>
          <a:p>
            <a:pPr eaLnBrk="1" hangingPunct="1">
              <a:lnSpc>
                <a:spcPct val="90000"/>
              </a:lnSpc>
              <a:buFontTx/>
              <a:buNone/>
            </a:pPr>
            <a:endParaRPr lang="en-US" altLang="en-US" sz="2800" dirty="0" smtClean="0"/>
          </a:p>
          <a:p>
            <a:pPr eaLnBrk="1" hangingPunct="1">
              <a:lnSpc>
                <a:spcPct val="90000"/>
              </a:lnSpc>
              <a:buFontTx/>
              <a:buNone/>
            </a:pPr>
            <a:endParaRPr lang="en-US" altLang="en-US" sz="2800" dirty="0" smtClean="0"/>
          </a:p>
          <a:p>
            <a:pPr eaLnBrk="1" hangingPunct="1">
              <a:lnSpc>
                <a:spcPct val="90000"/>
              </a:lnSpc>
            </a:pPr>
            <a:endParaRPr lang="en-US" altLang="en-US" sz="2800" dirty="0" smtClean="0"/>
          </a:p>
        </p:txBody>
      </p:sp>
    </p:spTree>
    <p:extLst>
      <p:ext uri="{BB962C8B-B14F-4D97-AF65-F5344CB8AC3E}">
        <p14:creationId xmlns:p14="http://schemas.microsoft.com/office/powerpoint/2010/main" val="3168381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z="4000" dirty="0" smtClean="0"/>
              <a:t>Using the </a:t>
            </a:r>
            <a:r>
              <a:rPr lang="en-US" altLang="en-US" sz="4000" dirty="0" smtClean="0">
                <a:latin typeface="Courier New" panose="02070309020205020404" pitchFamily="49" charset="0"/>
              </a:rPr>
              <a:t>equals</a:t>
            </a:r>
            <a:r>
              <a:rPr lang="en-US" altLang="en-US" sz="4000" dirty="0" smtClean="0"/>
              <a:t> method</a:t>
            </a:r>
          </a:p>
        </p:txBody>
      </p:sp>
      <p:sp>
        <p:nvSpPr>
          <p:cNvPr id="6147" name="Rectangle 3"/>
          <p:cNvSpPr>
            <a:spLocks noGrp="1" noChangeArrowheads="1"/>
          </p:cNvSpPr>
          <p:nvPr>
            <p:ph type="body" idx="1"/>
          </p:nvPr>
        </p:nvSpPr>
        <p:spPr>
          <a:xfrm>
            <a:off x="457200" y="1600200"/>
            <a:ext cx="8229600" cy="4724400"/>
          </a:xfrm>
        </p:spPr>
        <p:txBody>
          <a:bodyPr/>
          <a:lstStyle/>
          <a:p>
            <a:pPr eaLnBrk="1" hangingPunct="1">
              <a:lnSpc>
                <a:spcPct val="80000"/>
              </a:lnSpc>
            </a:pPr>
            <a:r>
              <a:rPr lang="en-US" altLang="en-US" sz="2800" dirty="0" smtClean="0"/>
              <a:t>Since </a:t>
            </a:r>
            <a:r>
              <a:rPr lang="en-US" altLang="en-US" sz="2800" dirty="0" smtClean="0">
                <a:latin typeface="Courier New" panose="02070309020205020404" pitchFamily="49" charset="0"/>
              </a:rPr>
              <a:t>equals</a:t>
            </a:r>
            <a:r>
              <a:rPr lang="en-US" altLang="en-US" sz="2800" dirty="0" smtClean="0"/>
              <a:t> is exported from the </a:t>
            </a:r>
            <a:r>
              <a:rPr lang="en-US" altLang="en-US" sz="2800" dirty="0" smtClean="0">
                <a:latin typeface="Courier New" panose="02070309020205020404" pitchFamily="49" charset="0"/>
              </a:rPr>
              <a:t>Object</a:t>
            </a:r>
            <a:r>
              <a:rPr lang="en-US" altLang="en-US" sz="2800" dirty="0" smtClean="0"/>
              <a:t> class it can be used with objects of any Java class. </a:t>
            </a:r>
          </a:p>
          <a:p>
            <a:pPr eaLnBrk="1" hangingPunct="1">
              <a:lnSpc>
                <a:spcPct val="80000"/>
              </a:lnSpc>
            </a:pPr>
            <a:r>
              <a:rPr lang="en-US" altLang="en-US" sz="2800" dirty="0" smtClean="0"/>
              <a:t>For example, If </a:t>
            </a:r>
            <a:r>
              <a:rPr lang="en-US" altLang="en-US" sz="2800" dirty="0" smtClean="0">
                <a:latin typeface="Courier New" panose="02070309020205020404" pitchFamily="49" charset="0"/>
              </a:rPr>
              <a:t>c1</a:t>
            </a:r>
            <a:r>
              <a:rPr lang="en-US" altLang="en-US" sz="2800" dirty="0" smtClean="0"/>
              <a:t> and </a:t>
            </a:r>
            <a:r>
              <a:rPr lang="en-US" altLang="en-US" sz="2800" dirty="0" smtClean="0">
                <a:latin typeface="Courier New" panose="02070309020205020404" pitchFamily="49" charset="0"/>
              </a:rPr>
              <a:t>c2</a:t>
            </a:r>
            <a:r>
              <a:rPr lang="en-US" altLang="en-US" sz="2800" dirty="0" smtClean="0"/>
              <a:t> are objects of the class </a:t>
            </a:r>
            <a:r>
              <a:rPr lang="en-US" altLang="en-US" sz="2800" dirty="0" smtClean="0">
                <a:latin typeface="Courier New" panose="02070309020205020404" pitchFamily="49" charset="0"/>
              </a:rPr>
              <a:t>Circle</a:t>
            </a:r>
            <a:r>
              <a:rPr lang="en-US" altLang="en-US" sz="2800" dirty="0" smtClean="0"/>
              <a:t>, then we can compare them using</a:t>
            </a:r>
          </a:p>
          <a:p>
            <a:pPr eaLnBrk="1" hangingPunct="1">
              <a:lnSpc>
                <a:spcPct val="80000"/>
              </a:lnSpc>
              <a:buFontTx/>
              <a:buNone/>
            </a:pPr>
            <a:r>
              <a:rPr lang="en-US" altLang="en-US" sz="2800" dirty="0" smtClean="0"/>
              <a:t> 		</a:t>
            </a:r>
            <a:r>
              <a:rPr lang="en-US" altLang="en-US" sz="2800" dirty="0" smtClean="0">
                <a:latin typeface="Courier New" panose="02070309020205020404" pitchFamily="49" charset="0"/>
              </a:rPr>
              <a:t>c1.equals(c2)</a:t>
            </a:r>
          </a:p>
          <a:p>
            <a:pPr eaLnBrk="1" hangingPunct="1">
              <a:lnSpc>
                <a:spcPct val="80000"/>
              </a:lnSpc>
            </a:pPr>
            <a:r>
              <a:rPr lang="en-US" altLang="en-US" sz="2800" dirty="0" smtClean="0"/>
              <a:t>But this method, as defined in the </a:t>
            </a:r>
            <a:r>
              <a:rPr lang="en-US" altLang="en-US" sz="2800" dirty="0" smtClean="0">
                <a:latin typeface="Courier New" panose="02070309020205020404" pitchFamily="49" charset="0"/>
              </a:rPr>
              <a:t>Object</a:t>
            </a:r>
            <a:r>
              <a:rPr lang="en-US" altLang="en-US" sz="2800" dirty="0" smtClean="0"/>
              <a:t> class, acts much the same as the comparison operator. It returns true if and only if the two variables reference the same object. </a:t>
            </a:r>
          </a:p>
          <a:p>
            <a:pPr eaLnBrk="1" hangingPunct="1">
              <a:lnSpc>
                <a:spcPct val="80000"/>
              </a:lnSpc>
            </a:pPr>
            <a:r>
              <a:rPr lang="en-US" altLang="en-US" sz="2800" dirty="0" smtClean="0"/>
              <a:t>However, we can redefine the </a:t>
            </a:r>
            <a:r>
              <a:rPr lang="en-US" altLang="en-US" sz="2800" dirty="0" smtClean="0">
                <a:latin typeface="Courier New" panose="02070309020205020404" pitchFamily="49" charset="0"/>
              </a:rPr>
              <a:t>equals</a:t>
            </a:r>
            <a:r>
              <a:rPr lang="en-US" altLang="en-US" sz="2800" dirty="0" smtClean="0"/>
              <a:t> method to fit the goals of the class.</a:t>
            </a:r>
          </a:p>
        </p:txBody>
      </p:sp>
    </p:spTree>
    <p:extLst>
      <p:ext uri="{BB962C8B-B14F-4D97-AF65-F5344CB8AC3E}">
        <p14:creationId xmlns:p14="http://schemas.microsoft.com/office/powerpoint/2010/main" val="35112480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z="4000" dirty="0" smtClean="0"/>
              <a:t>Defining an </a:t>
            </a:r>
            <a:r>
              <a:rPr lang="en-US" altLang="en-US" sz="4000" dirty="0" smtClean="0">
                <a:latin typeface="Courier New" panose="02070309020205020404" pitchFamily="49" charset="0"/>
              </a:rPr>
              <a:t>equals</a:t>
            </a:r>
            <a:r>
              <a:rPr lang="en-US" altLang="en-US" sz="4000" dirty="0" smtClean="0"/>
              <a:t> method</a:t>
            </a:r>
          </a:p>
        </p:txBody>
      </p:sp>
      <p:sp>
        <p:nvSpPr>
          <p:cNvPr id="7171" name="Rectangle 3"/>
          <p:cNvSpPr>
            <a:spLocks noGrp="1" noChangeArrowheads="1"/>
          </p:cNvSpPr>
          <p:nvPr>
            <p:ph type="body" idx="1"/>
          </p:nvPr>
        </p:nvSpPr>
        <p:spPr>
          <a:xfrm>
            <a:off x="457200" y="1600200"/>
            <a:ext cx="8229600" cy="4876800"/>
          </a:xfrm>
        </p:spPr>
        <p:txBody>
          <a:bodyPr/>
          <a:lstStyle/>
          <a:p>
            <a:pPr eaLnBrk="1" hangingPunct="1">
              <a:lnSpc>
                <a:spcPct val="80000"/>
              </a:lnSpc>
            </a:pPr>
            <a:r>
              <a:rPr lang="en-US" altLang="en-US" sz="1800" dirty="0" smtClean="0"/>
              <a:t>A reasonable definition for equality of Circle objects is that they are equal if they have equal radii.</a:t>
            </a:r>
          </a:p>
          <a:p>
            <a:pPr eaLnBrk="1" hangingPunct="1">
              <a:lnSpc>
                <a:spcPct val="80000"/>
              </a:lnSpc>
            </a:pPr>
            <a:endParaRPr lang="en-US" altLang="en-US" sz="1800" dirty="0" smtClean="0"/>
          </a:p>
          <a:p>
            <a:pPr eaLnBrk="1" hangingPunct="1">
              <a:lnSpc>
                <a:spcPct val="80000"/>
              </a:lnSpc>
            </a:pPr>
            <a:r>
              <a:rPr lang="en-US" altLang="en-US" sz="1800" dirty="0" smtClean="0"/>
              <a:t>To realize this approach we define the equals method of our </a:t>
            </a:r>
            <a:r>
              <a:rPr lang="en-US" altLang="en-US" sz="1800" dirty="0" smtClean="0">
                <a:latin typeface="Courier New" panose="02070309020205020404" pitchFamily="49" charset="0"/>
              </a:rPr>
              <a:t>Circle</a:t>
            </a:r>
            <a:r>
              <a:rPr lang="en-US" altLang="en-US" sz="1800" dirty="0" smtClean="0"/>
              <a:t> class to use the </a:t>
            </a:r>
            <a:r>
              <a:rPr lang="en-US" altLang="en-US" sz="1800" dirty="0" smtClean="0">
                <a:latin typeface="Courier New" panose="02070309020205020404" pitchFamily="49" charset="0"/>
              </a:rPr>
              <a:t>radius</a:t>
            </a:r>
            <a:r>
              <a:rPr lang="en-US" altLang="en-US" sz="1800" dirty="0" smtClean="0"/>
              <a:t> attribute:</a:t>
            </a:r>
          </a:p>
          <a:p>
            <a:pPr eaLnBrk="1" hangingPunct="1">
              <a:lnSpc>
                <a:spcPct val="80000"/>
              </a:lnSpc>
              <a:buFontTx/>
              <a:buNone/>
            </a:pPr>
            <a:endParaRPr lang="en-US" altLang="en-US" sz="1800" dirty="0" smtClean="0"/>
          </a:p>
          <a:p>
            <a:pPr lvl="1" eaLnBrk="1" hangingPunct="1">
              <a:lnSpc>
                <a:spcPct val="80000"/>
              </a:lnSpc>
              <a:buFontTx/>
              <a:buNone/>
            </a:pPr>
            <a:r>
              <a:rPr lang="en-US" altLang="en-US" sz="1600" dirty="0" smtClean="0">
                <a:latin typeface="Courier New" panose="02070309020205020404" pitchFamily="49" charset="0"/>
              </a:rPr>
              <a:t>@</a:t>
            </a:r>
            <a:r>
              <a:rPr lang="en-US" altLang="en-US" sz="1600" dirty="0">
                <a:latin typeface="Courier New" panose="02070309020205020404" pitchFamily="49" charset="0"/>
              </a:rPr>
              <a:t>Override </a:t>
            </a:r>
          </a:p>
          <a:p>
            <a:pPr lvl="1" eaLnBrk="1" hangingPunct="1">
              <a:lnSpc>
                <a:spcPct val="80000"/>
              </a:lnSpc>
              <a:buFontTx/>
              <a:buNone/>
            </a:pPr>
            <a:r>
              <a:rPr lang="en-US" altLang="en-US" sz="1600" dirty="0">
                <a:latin typeface="Courier New" panose="02070309020205020404" pitchFamily="49" charset="0"/>
              </a:rPr>
              <a:t>public boolean equals(Object obj) </a:t>
            </a:r>
          </a:p>
          <a:p>
            <a:pPr lvl="1" eaLnBrk="1" hangingPunct="1">
              <a:lnSpc>
                <a:spcPct val="80000"/>
              </a:lnSpc>
              <a:buFontTx/>
              <a:buNone/>
            </a:pPr>
            <a:r>
              <a:rPr lang="en-US" altLang="en-US" sz="1600" dirty="0" smtClean="0">
                <a:latin typeface="Courier New" panose="02070309020205020404" pitchFamily="49" charset="0"/>
              </a:rPr>
              <a:t>{ </a:t>
            </a:r>
            <a:endParaRPr lang="en-US" altLang="en-US" sz="1600" dirty="0">
              <a:latin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rPr>
              <a:t>   if (obj == this)</a:t>
            </a:r>
          </a:p>
          <a:p>
            <a:pPr lvl="1" eaLnBrk="1" hangingPunct="1">
              <a:lnSpc>
                <a:spcPct val="80000"/>
              </a:lnSpc>
              <a:buFontTx/>
              <a:buNone/>
            </a:pPr>
            <a:r>
              <a:rPr lang="en-US" altLang="en-US" sz="1600" dirty="0">
                <a:latin typeface="Courier New" panose="02070309020205020404" pitchFamily="49" charset="0"/>
              </a:rPr>
              <a:t>      return true;</a:t>
            </a:r>
          </a:p>
          <a:p>
            <a:pPr lvl="1" eaLnBrk="1" hangingPunct="1">
              <a:lnSpc>
                <a:spcPct val="80000"/>
              </a:lnSpc>
              <a:buFontTx/>
              <a:buNone/>
            </a:pPr>
            <a:r>
              <a:rPr lang="en-US" altLang="en-US" sz="1600" dirty="0">
                <a:latin typeface="Courier New" panose="02070309020205020404" pitchFamily="49" charset="0"/>
              </a:rPr>
              <a:t>   else</a:t>
            </a:r>
          </a:p>
          <a:p>
            <a:pPr lvl="1" eaLnBrk="1" hangingPunct="1">
              <a:lnSpc>
                <a:spcPct val="80000"/>
              </a:lnSpc>
              <a:buFontTx/>
              <a:buNone/>
            </a:pPr>
            <a:r>
              <a:rPr lang="en-US" altLang="en-US" sz="1600" dirty="0">
                <a:latin typeface="Courier New" panose="02070309020205020404" pitchFamily="49" charset="0"/>
              </a:rPr>
              <a:t>   if (obj == null || </a:t>
            </a:r>
            <a:r>
              <a:rPr lang="en-US" altLang="en-US" sz="1600" dirty="0" err="1">
                <a:latin typeface="Courier New" panose="02070309020205020404" pitchFamily="49" charset="0"/>
              </a:rPr>
              <a:t>obj.getClass</a:t>
            </a:r>
            <a:r>
              <a:rPr lang="en-US" altLang="en-US" sz="1600" dirty="0">
                <a:latin typeface="Courier New" panose="02070309020205020404" pitchFamily="49" charset="0"/>
              </a:rPr>
              <a:t>() != </a:t>
            </a:r>
            <a:r>
              <a:rPr lang="en-US" altLang="en-US" sz="1600" dirty="0" err="1">
                <a:latin typeface="Courier New" panose="02070309020205020404" pitchFamily="49" charset="0"/>
              </a:rPr>
              <a:t>this.getClass</a:t>
            </a:r>
            <a:r>
              <a:rPr lang="en-US" altLang="en-US" sz="1600" dirty="0">
                <a:latin typeface="Courier New" panose="02070309020205020404" pitchFamily="49" charset="0"/>
              </a:rPr>
              <a:t>())</a:t>
            </a:r>
          </a:p>
          <a:p>
            <a:pPr lvl="1" eaLnBrk="1" hangingPunct="1">
              <a:lnSpc>
                <a:spcPct val="80000"/>
              </a:lnSpc>
              <a:buFontTx/>
              <a:buNone/>
            </a:pPr>
            <a:r>
              <a:rPr lang="en-US" altLang="en-US" sz="1600" dirty="0">
                <a:latin typeface="Courier New" panose="02070309020205020404" pitchFamily="49" charset="0"/>
              </a:rPr>
              <a:t>      return false;</a:t>
            </a:r>
          </a:p>
          <a:p>
            <a:pPr lvl="1" eaLnBrk="1" hangingPunct="1">
              <a:lnSpc>
                <a:spcPct val="80000"/>
              </a:lnSpc>
              <a:buFontTx/>
              <a:buNone/>
            </a:pPr>
            <a:r>
              <a:rPr lang="en-US" altLang="en-US" sz="1600" dirty="0">
                <a:latin typeface="Courier New" panose="02070309020205020404" pitchFamily="49" charset="0"/>
              </a:rPr>
              <a:t>   else</a:t>
            </a:r>
          </a:p>
          <a:p>
            <a:pPr lvl="1" eaLnBrk="1" hangingPunct="1">
              <a:lnSpc>
                <a:spcPct val="80000"/>
              </a:lnSpc>
              <a:buFontTx/>
              <a:buNone/>
            </a:pPr>
            <a:r>
              <a:rPr lang="en-US" altLang="en-US" sz="1600" dirty="0">
                <a:latin typeface="Courier New" panose="02070309020205020404" pitchFamily="49" charset="0"/>
              </a:rPr>
              <a:t>   {  </a:t>
            </a:r>
          </a:p>
          <a:p>
            <a:pPr lvl="1" eaLnBrk="1" hangingPunct="1">
              <a:lnSpc>
                <a:spcPct val="80000"/>
              </a:lnSpc>
              <a:buFontTx/>
              <a:buNone/>
            </a:pPr>
            <a:r>
              <a:rPr lang="en-US" altLang="en-US" sz="1600" dirty="0">
                <a:latin typeface="Courier New" panose="02070309020205020404" pitchFamily="49" charset="0"/>
              </a:rPr>
              <a:t>      Circle c = (Circle) obj;</a:t>
            </a:r>
          </a:p>
          <a:p>
            <a:pPr lvl="1" eaLnBrk="1" hangingPunct="1">
              <a:lnSpc>
                <a:spcPct val="80000"/>
              </a:lnSpc>
              <a:buFontTx/>
              <a:buNone/>
            </a:pPr>
            <a:r>
              <a:rPr lang="en-US" altLang="en-US" sz="1600" dirty="0">
                <a:latin typeface="Courier New" panose="02070309020205020404" pitchFamily="49" charset="0"/>
              </a:rPr>
              <a:t>      return (</a:t>
            </a:r>
            <a:r>
              <a:rPr lang="en-US" altLang="en-US" sz="1600" dirty="0" err="1">
                <a:latin typeface="Courier New" panose="02070309020205020404" pitchFamily="49" charset="0"/>
              </a:rPr>
              <a:t>this.radius</a:t>
            </a:r>
            <a:r>
              <a:rPr lang="en-US" altLang="en-US" sz="1600" dirty="0">
                <a:latin typeface="Courier New" panose="02070309020205020404" pitchFamily="49" charset="0"/>
              </a:rPr>
              <a:t> == </a:t>
            </a:r>
            <a:r>
              <a:rPr lang="en-US" altLang="en-US" sz="1600" dirty="0" err="1">
                <a:latin typeface="Courier New" panose="02070309020205020404" pitchFamily="49" charset="0"/>
              </a:rPr>
              <a:t>c.radius</a:t>
            </a:r>
            <a:r>
              <a:rPr lang="en-US" altLang="en-US" sz="1600" dirty="0">
                <a:latin typeface="Courier New" panose="02070309020205020404" pitchFamily="49" charset="0"/>
              </a:rPr>
              <a:t>);</a:t>
            </a:r>
          </a:p>
          <a:p>
            <a:pPr lvl="1" eaLnBrk="1" hangingPunct="1">
              <a:lnSpc>
                <a:spcPct val="80000"/>
              </a:lnSpc>
              <a:buFontTx/>
              <a:buNone/>
            </a:pPr>
            <a:r>
              <a:rPr lang="en-US" altLang="en-US" sz="1600" dirty="0">
                <a:latin typeface="Courier New" panose="02070309020205020404" pitchFamily="49" charset="0"/>
              </a:rPr>
              <a:t>    }</a:t>
            </a:r>
          </a:p>
          <a:p>
            <a:pPr lvl="1" eaLnBrk="1" hangingPunct="1">
              <a:lnSpc>
                <a:spcPct val="80000"/>
              </a:lnSpc>
              <a:buFontTx/>
              <a:buNone/>
            </a:pPr>
            <a:r>
              <a:rPr lang="en-US" altLang="en-US" sz="1600" dirty="0">
                <a:latin typeface="Courier New" panose="02070309020205020404" pitchFamily="49" charset="0"/>
              </a:rPr>
              <a:t>}</a:t>
            </a:r>
            <a:endParaRPr lang="en-US" altLang="en-US" sz="1800" dirty="0" smtClean="0">
              <a:latin typeface="Courier New" panose="02070309020205020404" pitchFamily="49" charset="0"/>
            </a:endParaRPr>
          </a:p>
          <a:p>
            <a:pPr eaLnBrk="1" hangingPunct="1">
              <a:lnSpc>
                <a:spcPct val="80000"/>
              </a:lnSpc>
              <a:buFontTx/>
              <a:buNone/>
            </a:pPr>
            <a:endParaRPr lang="en-US" altLang="en-US" sz="1800" dirty="0" smtClean="0"/>
          </a:p>
        </p:txBody>
      </p:sp>
    </p:spTree>
    <p:extLst>
      <p:ext uri="{BB962C8B-B14F-4D97-AF65-F5344CB8AC3E}">
        <p14:creationId xmlns:p14="http://schemas.microsoft.com/office/powerpoint/2010/main" val="16683690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The </a:t>
            </a:r>
            <a:r>
              <a:rPr lang="en-US" sz="4000" dirty="0" smtClean="0">
                <a:latin typeface="Courier New" panose="02070309020205020404" pitchFamily="49" charset="0"/>
                <a:cs typeface="Courier New" panose="02070309020205020404" pitchFamily="49" charset="0"/>
              </a:rPr>
              <a:t>FamousPerson</a:t>
            </a:r>
            <a:r>
              <a:rPr lang="en-US" sz="4000" dirty="0" smtClean="0"/>
              <a:t> class</a:t>
            </a:r>
            <a:endParaRPr lang="en-US" sz="4000" dirty="0"/>
          </a:p>
        </p:txBody>
      </p:sp>
      <p:sp>
        <p:nvSpPr>
          <p:cNvPr id="4" name="Content Placeholder 3"/>
          <p:cNvSpPr>
            <a:spLocks noGrp="1"/>
          </p:cNvSpPr>
          <p:nvPr>
            <p:ph idx="1"/>
          </p:nvPr>
        </p:nvSpPr>
        <p:spPr/>
        <p:txBody>
          <a:bodyPr/>
          <a:lstStyle/>
          <a:p>
            <a:r>
              <a:rPr lang="en-US" sz="2800" dirty="0" smtClean="0"/>
              <a:t>A </a:t>
            </a:r>
            <a:r>
              <a:rPr lang="en-US" sz="2800" dirty="0"/>
              <a:t>famous </a:t>
            </a:r>
            <a:r>
              <a:rPr lang="en-US" sz="2800" dirty="0" smtClean="0"/>
              <a:t>person object has attributes representing name </a:t>
            </a:r>
            <a:r>
              <a:rPr lang="en-US" sz="2800" dirty="0"/>
              <a:t>(first name and last name), the year </a:t>
            </a:r>
            <a:r>
              <a:rPr lang="en-US" sz="2800" dirty="0" smtClean="0"/>
              <a:t>they were </a:t>
            </a:r>
            <a:r>
              <a:rPr lang="en-US" sz="2800" dirty="0"/>
              <a:t>born, and some short interesting fact about the </a:t>
            </a:r>
            <a:r>
              <a:rPr lang="en-US" sz="2800" dirty="0" smtClean="0"/>
              <a:t>person</a:t>
            </a:r>
          </a:p>
          <a:p>
            <a:r>
              <a:rPr lang="en-US" sz="2800" dirty="0" smtClean="0"/>
              <a:t>The class is in the </a:t>
            </a:r>
            <a:r>
              <a:rPr lang="en-US" sz="2800" dirty="0" smtClean="0">
                <a:latin typeface="Courier New" panose="02070309020205020404" pitchFamily="49" charset="0"/>
                <a:cs typeface="Courier New" panose="02070309020205020404" pitchFamily="49" charset="0"/>
              </a:rPr>
              <a:t>support</a:t>
            </a:r>
            <a:r>
              <a:rPr lang="en-US" sz="2800" dirty="0" smtClean="0"/>
              <a:t> package</a:t>
            </a:r>
          </a:p>
          <a:p>
            <a:r>
              <a:rPr lang="en-US" sz="2800" dirty="0"/>
              <a:t>It exports </a:t>
            </a:r>
            <a:r>
              <a:rPr lang="en-US" sz="2800" dirty="0" smtClean="0"/>
              <a:t>getters </a:t>
            </a:r>
            <a:r>
              <a:rPr lang="en-US" sz="2800" dirty="0"/>
              <a:t>plus </a:t>
            </a:r>
            <a:r>
              <a:rPr lang="en-US" sz="2800" dirty="0">
                <a:latin typeface="Courier New" panose="02070309020205020404" pitchFamily="49" charset="0"/>
                <a:cs typeface="Courier New" panose="02070309020205020404" pitchFamily="49" charset="0"/>
              </a:rPr>
              <a:t>equals</a:t>
            </a:r>
            <a:r>
              <a:rPr lang="en-US" sz="2800" dirty="0"/>
              <a:t>, </a:t>
            </a:r>
            <a:r>
              <a:rPr lang="en-US" sz="2800" dirty="0">
                <a:latin typeface="Courier New" panose="02070309020205020404" pitchFamily="49" charset="0"/>
                <a:cs typeface="Courier New" panose="02070309020205020404" pitchFamily="49" charset="0"/>
              </a:rPr>
              <a:t>compareTo</a:t>
            </a:r>
            <a:r>
              <a:rPr lang="en-US" sz="2800" dirty="0"/>
              <a:t>, and </a:t>
            </a:r>
            <a:r>
              <a:rPr lang="en-US" sz="2800" dirty="0">
                <a:latin typeface="Courier New" panose="02070309020205020404" pitchFamily="49" charset="0"/>
                <a:cs typeface="Courier New" panose="02070309020205020404" pitchFamily="49" charset="0"/>
              </a:rPr>
              <a:t>toString</a:t>
            </a:r>
            <a:r>
              <a:rPr lang="en-US" sz="2800" dirty="0"/>
              <a:t> methods. </a:t>
            </a:r>
          </a:p>
        </p:txBody>
      </p:sp>
    </p:spTree>
    <p:extLst>
      <p:ext uri="{BB962C8B-B14F-4D97-AF65-F5344CB8AC3E}">
        <p14:creationId xmlns:p14="http://schemas.microsoft.com/office/powerpoint/2010/main" val="7059576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The </a:t>
            </a:r>
            <a:r>
              <a:rPr lang="en-US" sz="4000" dirty="0" smtClean="0">
                <a:latin typeface="Courier New" panose="02070309020205020404" pitchFamily="49" charset="0"/>
                <a:cs typeface="Courier New" panose="02070309020205020404" pitchFamily="49" charset="0"/>
              </a:rPr>
              <a:t>equals</a:t>
            </a:r>
            <a:r>
              <a:rPr lang="en-US" sz="4000" dirty="0" smtClean="0"/>
              <a:t> method</a:t>
            </a:r>
            <a:endParaRPr lang="en-US" sz="4000" dirty="0"/>
          </a:p>
        </p:txBody>
      </p:sp>
      <p:sp>
        <p:nvSpPr>
          <p:cNvPr id="4" name="Content Placeholder 3"/>
          <p:cNvSpPr>
            <a:spLocks noGrp="1"/>
          </p:cNvSpPr>
          <p:nvPr>
            <p:ph idx="1"/>
          </p:nvPr>
        </p:nvSpPr>
        <p:spPr/>
        <p:txBody>
          <a:bodyPr/>
          <a:lstStyle/>
          <a:p>
            <a:pPr marL="0" indent="0">
              <a:buNone/>
            </a:pPr>
            <a:r>
              <a:rPr lang="en-US" sz="1600" b="1" dirty="0">
                <a:latin typeface="Courier New" panose="02070309020205020404" pitchFamily="49" charset="0"/>
                <a:cs typeface="Courier New" panose="02070309020205020404" pitchFamily="49" charset="0"/>
              </a:rPr>
              <a:t>@Override </a:t>
            </a:r>
          </a:p>
          <a:p>
            <a:pPr marL="0" indent="0">
              <a:buNone/>
            </a:pPr>
            <a:r>
              <a:rPr lang="en-US" sz="1600" b="1" dirty="0">
                <a:latin typeface="Courier New" panose="02070309020205020404" pitchFamily="49" charset="0"/>
                <a:cs typeface="Courier New" panose="02070309020205020404" pitchFamily="49" charset="0"/>
              </a:rPr>
              <a:t>public boolean equals(Object obj) </a:t>
            </a:r>
          </a:p>
          <a:p>
            <a:pPr marL="0" indent="0">
              <a:buNone/>
            </a:pPr>
            <a:r>
              <a:rPr lang="en-US" sz="1600" b="1" dirty="0" smtClean="0">
                <a:latin typeface="Courier New" panose="02070309020205020404" pitchFamily="49" charset="0"/>
                <a:cs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if (obj == this)</a:t>
            </a:r>
          </a:p>
          <a:p>
            <a:pPr marL="0" indent="0">
              <a:buNone/>
            </a:pPr>
            <a:r>
              <a:rPr lang="en-US" sz="1600" b="1" dirty="0">
                <a:latin typeface="Courier New" panose="02070309020205020404" pitchFamily="49" charset="0"/>
                <a:cs typeface="Courier New" panose="02070309020205020404" pitchFamily="49" charset="0"/>
              </a:rPr>
              <a:t>      return true;</a:t>
            </a:r>
          </a:p>
          <a:p>
            <a:pPr marL="0" indent="0">
              <a:buNone/>
            </a:pPr>
            <a:r>
              <a:rPr lang="en-US" sz="1600" b="1" dirty="0">
                <a:latin typeface="Courier New" panose="02070309020205020404" pitchFamily="49" charset="0"/>
                <a:cs typeface="Courier New" panose="02070309020205020404" pitchFamily="49" charset="0"/>
              </a:rPr>
              <a:t>   else</a:t>
            </a:r>
          </a:p>
          <a:p>
            <a:pPr marL="0" indent="0">
              <a:buNone/>
            </a:pPr>
            <a:r>
              <a:rPr lang="en-US" sz="1600" b="1" dirty="0">
                <a:latin typeface="Courier New" panose="02070309020205020404" pitchFamily="49" charset="0"/>
                <a:cs typeface="Courier New" panose="02070309020205020404" pitchFamily="49" charset="0"/>
              </a:rPr>
              <a:t>   if (obj == null || </a:t>
            </a:r>
            <a:r>
              <a:rPr lang="en-US" sz="1600" b="1" dirty="0" err="1">
                <a:latin typeface="Courier New" panose="02070309020205020404" pitchFamily="49" charset="0"/>
                <a:cs typeface="Courier New" panose="02070309020205020404" pitchFamily="49" charset="0"/>
              </a:rPr>
              <a:t>obj.getClass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this.getClass</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return false;</a:t>
            </a:r>
          </a:p>
          <a:p>
            <a:pPr marL="0" indent="0">
              <a:buNone/>
            </a:pPr>
            <a:r>
              <a:rPr lang="en-US" sz="1600" b="1" dirty="0">
                <a:latin typeface="Courier New" panose="02070309020205020404" pitchFamily="49" charset="0"/>
                <a:cs typeface="Courier New" panose="02070309020205020404" pitchFamily="49" charset="0"/>
              </a:rPr>
              <a:t>   else</a:t>
            </a:r>
          </a:p>
          <a:p>
            <a:pPr marL="0" indent="0">
              <a:buNone/>
            </a:pP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      FamousPerson </a:t>
            </a:r>
            <a:r>
              <a:rPr lang="en-US" sz="1600" b="1" dirty="0" err="1">
                <a:latin typeface="Courier New" panose="02070309020205020404" pitchFamily="49" charset="0"/>
                <a:cs typeface="Courier New" panose="02070309020205020404" pitchFamily="49" charset="0"/>
              </a:rPr>
              <a:t>fp</a:t>
            </a:r>
            <a:r>
              <a:rPr lang="en-US" sz="1600" b="1" dirty="0">
                <a:latin typeface="Courier New" panose="02070309020205020404" pitchFamily="49" charset="0"/>
                <a:cs typeface="Courier New" panose="02070309020205020404" pitchFamily="49" charset="0"/>
              </a:rPr>
              <a:t> = (FamousPerson) obj;</a:t>
            </a:r>
          </a:p>
          <a:p>
            <a:pPr marL="0" indent="0">
              <a:buNone/>
            </a:pPr>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this.firstName.equals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fp.firstName</a:t>
            </a:r>
            <a:r>
              <a:rPr lang="en-US" sz="1600" b="1" dirty="0">
                <a:latin typeface="Courier New" panose="02070309020205020404" pitchFamily="49" charset="0"/>
                <a:cs typeface="Courier New" panose="02070309020205020404" pitchFamily="49" charset="0"/>
              </a:rPr>
              <a:t>) &amp;&amp;</a:t>
            </a:r>
          </a:p>
          <a:p>
            <a:pPr marL="0" indent="0">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this.lastName.equals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fp.lastName</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36356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Identifying objects</a:t>
            </a:r>
            <a:endParaRPr lang="en-US" sz="4000" dirty="0"/>
          </a:p>
        </p:txBody>
      </p:sp>
      <p:sp>
        <p:nvSpPr>
          <p:cNvPr id="4" name="Content Placeholder 3"/>
          <p:cNvSpPr>
            <a:spLocks noGrp="1"/>
          </p:cNvSpPr>
          <p:nvPr>
            <p:ph idx="1"/>
          </p:nvPr>
        </p:nvSpPr>
        <p:spPr/>
        <p:txBody>
          <a:bodyPr/>
          <a:lstStyle/>
          <a:p>
            <a:r>
              <a:rPr lang="en-US" sz="2800" dirty="0" smtClean="0"/>
              <a:t>Objects are identified by their “key”.</a:t>
            </a:r>
          </a:p>
          <a:p>
            <a:r>
              <a:rPr lang="en-US" sz="2800" dirty="0" smtClean="0"/>
              <a:t>The </a:t>
            </a:r>
            <a:r>
              <a:rPr lang="en-US" sz="2800" dirty="0"/>
              <a:t>key of a class, from the point of view of an </a:t>
            </a:r>
            <a:r>
              <a:rPr lang="en-US" sz="2800" dirty="0" smtClean="0"/>
              <a:t>application</a:t>
            </a:r>
            <a:r>
              <a:rPr lang="en-US" sz="2800" dirty="0"/>
              <a:t>, is the set of attributes that are used to determine the identity of an object of the class, for that application. </a:t>
            </a:r>
            <a:endParaRPr lang="en-US" sz="2800" dirty="0" smtClean="0"/>
          </a:p>
          <a:p>
            <a:r>
              <a:rPr lang="en-US" sz="2800" dirty="0" smtClean="0"/>
              <a:t>For example</a:t>
            </a:r>
          </a:p>
          <a:p>
            <a:pPr lvl="1"/>
            <a:r>
              <a:rPr lang="en-US" sz="2400" dirty="0" smtClean="0"/>
              <a:t>the key of a </a:t>
            </a:r>
            <a:r>
              <a:rPr lang="en-US" sz="2400" dirty="0" smtClean="0">
                <a:latin typeface="Courier New" panose="02070309020205020404" pitchFamily="49" charset="0"/>
                <a:cs typeface="Courier New" panose="02070309020205020404" pitchFamily="49" charset="0"/>
              </a:rPr>
              <a:t>Circle</a:t>
            </a:r>
            <a:r>
              <a:rPr lang="en-US" sz="2400" dirty="0" smtClean="0"/>
              <a:t> object is its </a:t>
            </a:r>
            <a:r>
              <a:rPr lang="en-US" sz="2400" dirty="0" smtClean="0">
                <a:latin typeface="Courier New" panose="02070309020205020404" pitchFamily="49" charset="0"/>
                <a:cs typeface="Courier New" panose="02070309020205020404" pitchFamily="49" charset="0"/>
              </a:rPr>
              <a:t>radius</a:t>
            </a:r>
            <a:r>
              <a:rPr lang="en-US" sz="2400" dirty="0" smtClean="0"/>
              <a:t> attribute</a:t>
            </a:r>
          </a:p>
          <a:p>
            <a:pPr lvl="1"/>
            <a:r>
              <a:rPr lang="en-US" sz="2400" dirty="0" smtClean="0"/>
              <a:t>the key of a </a:t>
            </a:r>
            <a:r>
              <a:rPr lang="en-US" sz="2400" dirty="0" smtClean="0">
                <a:latin typeface="Courier New" panose="02070309020205020404" pitchFamily="49" charset="0"/>
                <a:cs typeface="Courier New" panose="02070309020205020404" pitchFamily="49" charset="0"/>
              </a:rPr>
              <a:t>FamousPerson</a:t>
            </a:r>
            <a:r>
              <a:rPr lang="en-US" sz="2400" dirty="0" smtClean="0"/>
              <a:t> object is the combination of its </a:t>
            </a:r>
            <a:r>
              <a:rPr lang="en-US" sz="2400" dirty="0" err="1" smtClean="0">
                <a:latin typeface="Courier New" panose="02070309020205020404" pitchFamily="49" charset="0"/>
                <a:cs typeface="Courier New" panose="02070309020205020404" pitchFamily="49" charset="0"/>
              </a:rPr>
              <a:t>firstName</a:t>
            </a:r>
            <a:r>
              <a:rPr lang="en-US" sz="2400" dirty="0" smtClean="0"/>
              <a:t> and </a:t>
            </a:r>
            <a:r>
              <a:rPr lang="en-US" sz="2400" dirty="0" err="1" smtClean="0">
                <a:latin typeface="Courier New" panose="02070309020205020404" pitchFamily="49" charset="0"/>
                <a:cs typeface="Courier New" panose="02070309020205020404" pitchFamily="49" charset="0"/>
              </a:rPr>
              <a:t>lastName</a:t>
            </a:r>
            <a:r>
              <a:rPr lang="en-US" sz="2400" dirty="0" smtClean="0"/>
              <a:t> attributes</a:t>
            </a:r>
          </a:p>
        </p:txBody>
      </p:sp>
    </p:spTree>
    <p:extLst>
      <p:ext uri="{BB962C8B-B14F-4D97-AF65-F5344CB8AC3E}">
        <p14:creationId xmlns:p14="http://schemas.microsoft.com/office/powerpoint/2010/main" val="5345672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68362"/>
          </a:xfrm>
        </p:spPr>
        <p:txBody>
          <a:bodyPr/>
          <a:lstStyle/>
          <a:p>
            <a:r>
              <a:rPr lang="en-US" sz="3600" dirty="0" smtClean="0"/>
              <a:t>Retrieving objects based on their key</a:t>
            </a:r>
            <a:endParaRPr lang="en-US" sz="3600" dirty="0"/>
          </a:p>
        </p:txBody>
      </p:sp>
      <p:sp>
        <p:nvSpPr>
          <p:cNvPr id="4" name="Content Placeholder 3"/>
          <p:cNvSpPr>
            <a:spLocks noGrp="1"/>
          </p:cNvSpPr>
          <p:nvPr>
            <p:ph idx="1"/>
          </p:nvPr>
        </p:nvSpPr>
        <p:spPr>
          <a:xfrm>
            <a:off x="457200" y="1295400"/>
            <a:ext cx="8229600" cy="2362200"/>
          </a:xfrm>
        </p:spPr>
        <p:txBody>
          <a:bodyPr/>
          <a:lstStyle/>
          <a:p>
            <a:r>
              <a:rPr lang="en-US" sz="2800" dirty="0"/>
              <a:t>Note that two objects can be equal although they are not identical</a:t>
            </a:r>
          </a:p>
          <a:p>
            <a:r>
              <a:rPr lang="en-US" sz="2800" dirty="0" smtClean="0"/>
              <a:t>Keys form the basis of retrieval</a:t>
            </a:r>
          </a:p>
          <a:p>
            <a:r>
              <a:rPr lang="en-US" sz="2800" dirty="0" smtClean="0"/>
              <a:t>Stored:			   Requested:</a:t>
            </a:r>
          </a:p>
          <a:p>
            <a:endParaRPr lang="en-US" sz="2800" dirty="0"/>
          </a:p>
          <a:p>
            <a:endParaRPr lang="en-US" sz="2800" dirty="0" smtClean="0"/>
          </a:p>
          <a:p>
            <a:endParaRPr lang="en-US" sz="2800" dirty="0"/>
          </a:p>
          <a:p>
            <a:r>
              <a:rPr lang="en-US" sz="2800" dirty="0" smtClean="0"/>
              <a:t>Instructors can review and demonstrate the </a:t>
            </a:r>
            <a:r>
              <a:rPr lang="en-US" sz="2800" dirty="0" err="1" smtClean="0">
                <a:latin typeface="Courier New" panose="02070309020205020404" pitchFamily="49" charset="0"/>
                <a:cs typeface="Courier New" panose="02070309020205020404" pitchFamily="49" charset="0"/>
              </a:rPr>
              <a:t>CSInfo</a:t>
            </a:r>
            <a:r>
              <a:rPr lang="en-US" sz="2800" dirty="0" smtClean="0"/>
              <a:t> application found in the </a:t>
            </a:r>
            <a:r>
              <a:rPr lang="en-US" sz="2800" dirty="0" smtClean="0">
                <a:latin typeface="Courier New" panose="02070309020205020404" pitchFamily="49" charset="0"/>
                <a:cs typeface="Courier New" panose="02070309020205020404" pitchFamily="49" charset="0"/>
              </a:rPr>
              <a:t>ch05.applications</a:t>
            </a:r>
            <a:r>
              <a:rPr lang="en-US" sz="2800" dirty="0" smtClean="0"/>
              <a:t> package </a:t>
            </a:r>
          </a:p>
        </p:txBody>
      </p:sp>
      <p:sp>
        <p:nvSpPr>
          <p:cNvPr id="2" name="TextBox 1"/>
          <p:cNvSpPr txBox="1"/>
          <p:nvPr/>
        </p:nvSpPr>
        <p:spPr>
          <a:xfrm>
            <a:off x="990600" y="3352800"/>
            <a:ext cx="2377574" cy="1200329"/>
          </a:xfrm>
          <a:prstGeom prst="rect">
            <a:avLst/>
          </a:prstGeom>
          <a:noFill/>
        </p:spPr>
        <p:txBody>
          <a:bodyPr wrap="none" rtlCol="0">
            <a:spAutoFit/>
          </a:bodyPr>
          <a:lstStyle/>
          <a:p>
            <a:r>
              <a:rPr lang="en-US" dirty="0" err="1" smtClean="0"/>
              <a:t>firstName</a:t>
            </a:r>
            <a:r>
              <a:rPr lang="en-US" dirty="0" smtClean="0"/>
              <a:t>: Ada</a:t>
            </a:r>
          </a:p>
          <a:p>
            <a:r>
              <a:rPr lang="en-US" dirty="0" err="1" smtClean="0"/>
              <a:t>lastName</a:t>
            </a:r>
            <a:r>
              <a:rPr lang="en-US" dirty="0" smtClean="0"/>
              <a:t>: Lovelace</a:t>
            </a:r>
          </a:p>
          <a:p>
            <a:r>
              <a:rPr lang="en-US" dirty="0" err="1" smtClean="0"/>
              <a:t>yearOfBirth</a:t>
            </a:r>
            <a:r>
              <a:rPr lang="en-US" dirty="0" smtClean="0"/>
              <a:t>: 1815</a:t>
            </a:r>
          </a:p>
          <a:p>
            <a:r>
              <a:rPr lang="en-US" dirty="0" smtClean="0"/>
              <a:t>fact: first programmer</a:t>
            </a:r>
            <a:endParaRPr lang="en-US" dirty="0"/>
          </a:p>
        </p:txBody>
      </p:sp>
      <p:sp>
        <p:nvSpPr>
          <p:cNvPr id="5" name="TextBox 4"/>
          <p:cNvSpPr txBox="1"/>
          <p:nvPr/>
        </p:nvSpPr>
        <p:spPr>
          <a:xfrm>
            <a:off x="4724400" y="3352799"/>
            <a:ext cx="2210862" cy="1200329"/>
          </a:xfrm>
          <a:prstGeom prst="rect">
            <a:avLst/>
          </a:prstGeom>
          <a:noFill/>
        </p:spPr>
        <p:txBody>
          <a:bodyPr wrap="none" rtlCol="0">
            <a:spAutoFit/>
          </a:bodyPr>
          <a:lstStyle/>
          <a:p>
            <a:r>
              <a:rPr lang="en-US" dirty="0" err="1" smtClean="0"/>
              <a:t>firstName</a:t>
            </a:r>
            <a:r>
              <a:rPr lang="en-US" dirty="0" smtClean="0"/>
              <a:t>: Ada</a:t>
            </a:r>
          </a:p>
          <a:p>
            <a:r>
              <a:rPr lang="en-US" dirty="0" err="1" smtClean="0"/>
              <a:t>lastName</a:t>
            </a:r>
            <a:r>
              <a:rPr lang="en-US" dirty="0" smtClean="0"/>
              <a:t>: Lovelace</a:t>
            </a:r>
          </a:p>
          <a:p>
            <a:r>
              <a:rPr lang="en-US" dirty="0" err="1" smtClean="0"/>
              <a:t>yearOfBirth</a:t>
            </a:r>
            <a:r>
              <a:rPr lang="en-US" dirty="0" smtClean="0"/>
              <a:t>: 0</a:t>
            </a:r>
          </a:p>
          <a:p>
            <a:r>
              <a:rPr lang="en-US" dirty="0" smtClean="0"/>
              <a:t>fact: </a:t>
            </a:r>
            <a:endParaRPr lang="en-US" dirty="0"/>
          </a:p>
        </p:txBody>
      </p:sp>
    </p:spTree>
    <p:extLst>
      <p:ext uri="{BB962C8B-B14F-4D97-AF65-F5344CB8AC3E}">
        <p14:creationId xmlns:p14="http://schemas.microsoft.com/office/powerpoint/2010/main" val="188098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z="4000" dirty="0" smtClean="0"/>
              <a:t>Ordering objects</a:t>
            </a:r>
          </a:p>
        </p:txBody>
      </p:sp>
      <p:sp>
        <p:nvSpPr>
          <p:cNvPr id="8195" name="Rectangle 3"/>
          <p:cNvSpPr>
            <a:spLocks noGrp="1" noChangeArrowheads="1"/>
          </p:cNvSpPr>
          <p:nvPr>
            <p:ph type="body" idx="1"/>
          </p:nvPr>
        </p:nvSpPr>
        <p:spPr/>
        <p:txBody>
          <a:bodyPr/>
          <a:lstStyle/>
          <a:p>
            <a:pPr eaLnBrk="1" hangingPunct="1"/>
            <a:r>
              <a:rPr lang="en-US" altLang="en-US" sz="2800" dirty="0" smtClean="0"/>
              <a:t>In addition to checking objects for equality, there is another type of comparison we need. </a:t>
            </a:r>
          </a:p>
          <a:p>
            <a:pPr eaLnBrk="1" hangingPunct="1"/>
            <a:r>
              <a:rPr lang="en-US" altLang="en-US" sz="2800" dirty="0" smtClean="0"/>
              <a:t>To support a sorted collection we need to be able to tell when one object is less than, equal to, or greater than another object. </a:t>
            </a:r>
          </a:p>
          <a:p>
            <a:pPr eaLnBrk="1" hangingPunct="1"/>
            <a:r>
              <a:rPr lang="en-US" altLang="en-US" sz="2800" dirty="0" smtClean="0"/>
              <a:t>The Java library provides an interface, called </a:t>
            </a:r>
            <a:r>
              <a:rPr lang="en-US" altLang="en-US" sz="2800" dirty="0" smtClean="0">
                <a:latin typeface="Courier New" panose="02070309020205020404" pitchFamily="49" charset="0"/>
              </a:rPr>
              <a:t>Comparable</a:t>
            </a:r>
            <a:r>
              <a:rPr lang="en-US" altLang="en-US" sz="2800" dirty="0" smtClean="0"/>
              <a:t>, which can be used to ensure that a class provides this functionality.</a:t>
            </a:r>
          </a:p>
        </p:txBody>
      </p:sp>
    </p:spTree>
    <p:extLst>
      <p:ext uri="{BB962C8B-B14F-4D97-AF65-F5344CB8AC3E}">
        <p14:creationId xmlns:p14="http://schemas.microsoft.com/office/powerpoint/2010/main" val="21944081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sz="4000" dirty="0" smtClean="0"/>
              <a:t>The </a:t>
            </a:r>
            <a:r>
              <a:rPr lang="en-US" altLang="en-US" sz="4000" dirty="0" smtClean="0">
                <a:latin typeface="Courier New" panose="02070309020205020404" pitchFamily="49" charset="0"/>
              </a:rPr>
              <a:t>Comparable</a:t>
            </a:r>
            <a:r>
              <a:rPr lang="en-US" altLang="en-US" sz="4000" dirty="0" smtClean="0"/>
              <a:t> Interface</a:t>
            </a:r>
          </a:p>
        </p:txBody>
      </p:sp>
      <p:sp>
        <p:nvSpPr>
          <p:cNvPr id="9219" name="Rectangle 3"/>
          <p:cNvSpPr>
            <a:spLocks noGrp="1" noChangeArrowheads="1"/>
          </p:cNvSpPr>
          <p:nvPr>
            <p:ph type="body" idx="1"/>
          </p:nvPr>
        </p:nvSpPr>
        <p:spPr/>
        <p:txBody>
          <a:bodyPr/>
          <a:lstStyle/>
          <a:p>
            <a:pPr eaLnBrk="1" hangingPunct="1"/>
            <a:r>
              <a:rPr lang="en-US" altLang="en-US" sz="2400" dirty="0" smtClean="0"/>
              <a:t>The </a:t>
            </a:r>
            <a:r>
              <a:rPr lang="en-US" altLang="en-US" sz="2400" dirty="0" smtClean="0">
                <a:latin typeface="Courier New" panose="02070309020205020404" pitchFamily="49" charset="0"/>
              </a:rPr>
              <a:t>Comparable</a:t>
            </a:r>
            <a:r>
              <a:rPr lang="en-US" altLang="en-US" sz="2400" dirty="0" smtClean="0"/>
              <a:t> interface consists of exactly one abstract method:</a:t>
            </a:r>
          </a:p>
          <a:p>
            <a:pPr eaLnBrk="1" hangingPunct="1"/>
            <a:endParaRPr lang="en-US" altLang="en-US" sz="900" dirty="0" smtClean="0"/>
          </a:p>
          <a:p>
            <a:pPr lvl="1" eaLnBrk="1" hangingPunct="1">
              <a:buFontTx/>
              <a:buNone/>
            </a:pPr>
            <a:r>
              <a:rPr lang="en-US" altLang="en-US" sz="1400" dirty="0" smtClean="0">
                <a:latin typeface="Courier New" panose="02070309020205020404" pitchFamily="49" charset="0"/>
              </a:rPr>
              <a:t>   </a:t>
            </a:r>
            <a:r>
              <a:rPr lang="en-US" altLang="en-US" sz="1400" b="1" dirty="0" smtClean="0">
                <a:latin typeface="Courier New" panose="02070309020205020404" pitchFamily="49" charset="0"/>
              </a:rPr>
              <a:t>public int compareTo(T o);</a:t>
            </a:r>
          </a:p>
          <a:p>
            <a:pPr lvl="1" eaLnBrk="1" hangingPunct="1">
              <a:buFontTx/>
              <a:buNone/>
            </a:pPr>
            <a:r>
              <a:rPr lang="en-US" altLang="en-US" sz="1400" b="1" dirty="0" smtClean="0">
                <a:latin typeface="Courier New" panose="02070309020205020404" pitchFamily="49" charset="0"/>
              </a:rPr>
              <a:t>   // Returns a negative integer, zero, or a positive </a:t>
            </a:r>
          </a:p>
          <a:p>
            <a:pPr lvl="1" eaLnBrk="1" hangingPunct="1">
              <a:buFontTx/>
              <a:buNone/>
            </a:pPr>
            <a:r>
              <a:rPr lang="en-US" altLang="en-US" sz="1400" b="1" dirty="0" smtClean="0">
                <a:latin typeface="Courier New" panose="02070309020205020404" pitchFamily="49" charset="0"/>
              </a:rPr>
              <a:t>   // integer as this object is less than, equal to, </a:t>
            </a:r>
          </a:p>
          <a:p>
            <a:pPr lvl="1" eaLnBrk="1" hangingPunct="1">
              <a:buFontTx/>
              <a:buNone/>
            </a:pPr>
            <a:r>
              <a:rPr lang="en-US" altLang="en-US" sz="1400" b="1" dirty="0" smtClean="0">
                <a:latin typeface="Courier New" panose="02070309020205020404" pitchFamily="49" charset="0"/>
              </a:rPr>
              <a:t>   // or greater than the specified object.</a:t>
            </a:r>
          </a:p>
          <a:p>
            <a:pPr eaLnBrk="1" hangingPunct="1"/>
            <a:endParaRPr lang="en-US" altLang="en-US" sz="2400" dirty="0" smtClean="0"/>
          </a:p>
          <a:p>
            <a:pPr eaLnBrk="1" hangingPunct="1"/>
            <a:r>
              <a:rPr lang="en-US" altLang="en-US" sz="2400" dirty="0" smtClean="0"/>
              <a:t>The </a:t>
            </a:r>
            <a:r>
              <a:rPr lang="en-US" altLang="en-US" sz="2400" dirty="0" smtClean="0">
                <a:latin typeface="Courier New" panose="02070309020205020404" pitchFamily="49" charset="0"/>
              </a:rPr>
              <a:t>compareTo</a:t>
            </a:r>
            <a:r>
              <a:rPr lang="en-US" altLang="en-US" sz="2400" dirty="0" smtClean="0"/>
              <a:t> method returns an integer value that indicates the relative "size" relationship between the object upon which the method is invoked and the object passed to the method as an argument. </a:t>
            </a:r>
          </a:p>
        </p:txBody>
      </p:sp>
    </p:spTree>
    <p:extLst>
      <p:ext uri="{BB962C8B-B14F-4D97-AF65-F5344CB8AC3E}">
        <p14:creationId xmlns:p14="http://schemas.microsoft.com/office/powerpoint/2010/main" val="536581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274638"/>
            <a:ext cx="8229600" cy="792162"/>
          </a:xfrm>
        </p:spPr>
        <p:txBody>
          <a:bodyPr/>
          <a:lstStyle/>
          <a:p>
            <a:pPr eaLnBrk="1" hangingPunct="1"/>
            <a:r>
              <a:rPr lang="en-US" altLang="en-US" smtClean="0"/>
              <a:t>A </a:t>
            </a:r>
            <a:r>
              <a:rPr lang="en-US" altLang="en-US" smtClean="0">
                <a:latin typeface="Courier New" panose="02070309020205020404" pitchFamily="49" charset="0"/>
              </a:rPr>
              <a:t>compareTo</a:t>
            </a:r>
            <a:r>
              <a:rPr lang="en-US" altLang="en-US" smtClean="0"/>
              <a:t> Example</a:t>
            </a:r>
          </a:p>
        </p:txBody>
      </p:sp>
      <p:sp>
        <p:nvSpPr>
          <p:cNvPr id="11267" name="Text Box 4"/>
          <p:cNvSpPr txBox="1">
            <a:spLocks noChangeArrowheads="1"/>
          </p:cNvSpPr>
          <p:nvPr/>
        </p:nvSpPr>
        <p:spPr bwMode="auto">
          <a:xfrm>
            <a:off x="457200" y="1175772"/>
            <a:ext cx="705834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smtClean="0">
                <a:latin typeface="Courier New" panose="02070309020205020404" pitchFamily="49" charset="0"/>
              </a:rPr>
              <a:t>public </a:t>
            </a:r>
            <a:r>
              <a:rPr lang="en-US" altLang="en-US" sz="1400" b="1" dirty="0">
                <a:latin typeface="Courier New" panose="02070309020205020404" pitchFamily="49" charset="0"/>
              </a:rPr>
              <a:t>int compareTo(FamousPerson other)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Precondition: 'other' is not null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Compares this FamousPerson with 'other' for order. Returns a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negative integer, zero, or a positive integer as this object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is less than, equal to, or greater than 'other'. </a:t>
            </a:r>
            <a:endParaRPr lang="en-US" altLang="en-US" sz="1400" b="1" dirty="0" smtClean="0">
              <a:latin typeface="Courier New" panose="02070309020205020404" pitchFamily="49" charset="0"/>
            </a:endParaRPr>
          </a:p>
          <a:p>
            <a:pPr eaLnBrk="1" hangingPunct="1"/>
            <a:r>
              <a:rPr lang="en-US" altLang="en-US" sz="1400" b="1" dirty="0" smtClean="0">
                <a:latin typeface="Courier New" panose="02070309020205020404" pitchFamily="49" charset="0"/>
              </a:rPr>
              <a:t>{  </a:t>
            </a:r>
          </a:p>
          <a:p>
            <a:pPr eaLnBrk="1" hangingPunct="1"/>
            <a:r>
              <a:rPr lang="en-US" altLang="en-US" sz="1400" b="1" dirty="0">
                <a:latin typeface="Courier New" panose="02070309020205020404" pitchFamily="49" charset="0"/>
              </a:rPr>
              <a:t> </a:t>
            </a:r>
            <a:r>
              <a:rPr lang="en-US" altLang="en-US" sz="1400" b="1" dirty="0" smtClean="0">
                <a:latin typeface="Courier New" panose="02070309020205020404" pitchFamily="49" charset="0"/>
              </a:rPr>
              <a:t> if </a:t>
            </a:r>
            <a:r>
              <a:rPr lang="en-US" altLang="en-US" sz="1400" b="1" dirty="0">
                <a:latin typeface="Courier New" panose="02070309020205020404" pitchFamily="49" charset="0"/>
              </a:rPr>
              <a:t>(!</a:t>
            </a:r>
            <a:r>
              <a:rPr lang="en-US" altLang="en-US" sz="1400" b="1" dirty="0" err="1">
                <a:latin typeface="Courier New" panose="02070309020205020404" pitchFamily="49" charset="0"/>
              </a:rPr>
              <a:t>this.lastName.equals</a:t>
            </a:r>
            <a:r>
              <a:rPr lang="en-US" altLang="en-US" sz="1400" b="1" dirty="0">
                <a:latin typeface="Courier New" panose="02070309020205020404" pitchFamily="49" charset="0"/>
              </a:rPr>
              <a:t>(</a:t>
            </a:r>
            <a:r>
              <a:rPr lang="en-US" altLang="en-US" sz="1400" b="1" dirty="0" err="1">
                <a:latin typeface="Courier New" panose="02070309020205020404" pitchFamily="49" charset="0"/>
              </a:rPr>
              <a:t>other.lastName</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a:t>
            </a:r>
            <a:r>
              <a:rPr lang="en-US" altLang="en-US" sz="1400" b="1" dirty="0" err="1">
                <a:latin typeface="Courier New" panose="02070309020205020404" pitchFamily="49" charset="0"/>
              </a:rPr>
              <a:t>this.lastName.compareTo</a:t>
            </a:r>
            <a:r>
              <a:rPr lang="en-US" altLang="en-US" sz="1400" b="1" dirty="0">
                <a:latin typeface="Courier New" panose="02070309020205020404" pitchFamily="49" charset="0"/>
              </a:rPr>
              <a:t>(</a:t>
            </a:r>
            <a:r>
              <a:rPr lang="en-US" altLang="en-US" sz="1400" b="1" dirty="0" err="1">
                <a:latin typeface="Courier New" panose="02070309020205020404" pitchFamily="49" charset="0"/>
              </a:rPr>
              <a:t>other.lastName</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  else</a:t>
            </a:r>
          </a:p>
          <a:p>
            <a:pPr eaLnBrk="1" hangingPunct="1"/>
            <a:r>
              <a:rPr lang="en-US" altLang="en-US" sz="1400" b="1" dirty="0" smtClean="0">
                <a:latin typeface="Courier New" panose="02070309020205020404" pitchFamily="49" charset="0"/>
              </a:rPr>
              <a:t>    </a:t>
            </a:r>
            <a:r>
              <a:rPr lang="en-US" altLang="en-US" sz="1400" b="1" dirty="0">
                <a:latin typeface="Courier New" panose="02070309020205020404" pitchFamily="49" charset="0"/>
              </a:rPr>
              <a:t>return </a:t>
            </a:r>
            <a:r>
              <a:rPr lang="en-US" altLang="en-US" sz="1400" b="1" dirty="0" err="1">
                <a:latin typeface="Courier New" panose="02070309020205020404" pitchFamily="49" charset="0"/>
              </a:rPr>
              <a:t>this.firstName.compareTo</a:t>
            </a:r>
            <a:r>
              <a:rPr lang="en-US" altLang="en-US" sz="1400" b="1" dirty="0">
                <a:latin typeface="Courier New" panose="02070309020205020404" pitchFamily="49" charset="0"/>
              </a:rPr>
              <a:t>(</a:t>
            </a:r>
            <a:r>
              <a:rPr lang="en-US" altLang="en-US" sz="1400" b="1" dirty="0" err="1">
                <a:latin typeface="Courier New" panose="02070309020205020404" pitchFamily="49" charset="0"/>
              </a:rPr>
              <a:t>other.firstName</a:t>
            </a:r>
            <a:r>
              <a:rPr lang="en-US" altLang="en-US" sz="1400" b="1" dirty="0" smtClean="0">
                <a:latin typeface="Courier New" panose="02070309020205020404" pitchFamily="49" charset="0"/>
              </a:rPr>
              <a:t>);</a:t>
            </a:r>
          </a:p>
          <a:p>
            <a:pPr eaLnBrk="1" hangingPunct="1"/>
            <a:r>
              <a:rPr lang="en-US" altLang="en-US" sz="1400" b="1" dirty="0" smtClean="0">
                <a:latin typeface="Courier New" panose="02070309020205020404" pitchFamily="49" charset="0"/>
              </a:rPr>
              <a:t>}</a:t>
            </a:r>
          </a:p>
        </p:txBody>
      </p:sp>
      <p:sp>
        <p:nvSpPr>
          <p:cNvPr id="11268" name="Text Box 5"/>
          <p:cNvSpPr txBox="1">
            <a:spLocks noChangeArrowheads="1"/>
          </p:cNvSpPr>
          <p:nvPr/>
        </p:nvSpPr>
        <p:spPr bwMode="auto">
          <a:xfrm>
            <a:off x="228600" y="3962400"/>
            <a:ext cx="84582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8925" indent="-288925"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dirty="0" smtClean="0"/>
              <a:t>This </a:t>
            </a:r>
            <a:r>
              <a:rPr lang="en-US" altLang="en-US" dirty="0">
                <a:latin typeface="Courier New" panose="02070309020205020404" pitchFamily="49" charset="0"/>
                <a:cs typeface="Courier New" panose="02070309020205020404" pitchFamily="49" charset="0"/>
              </a:rPr>
              <a:t>compareTo</a:t>
            </a:r>
            <a:r>
              <a:rPr lang="en-US" altLang="en-US" dirty="0"/>
              <a:t> method uses the </a:t>
            </a:r>
            <a:r>
              <a:rPr lang="en-US" altLang="en-US" dirty="0">
                <a:latin typeface="Courier New" panose="02070309020205020404" pitchFamily="49" charset="0"/>
                <a:cs typeface="Courier New" panose="02070309020205020404" pitchFamily="49" charset="0"/>
              </a:rPr>
              <a:t>compareTo</a:t>
            </a:r>
            <a:r>
              <a:rPr lang="en-US" altLang="en-US" dirty="0"/>
              <a:t> method of the String class. </a:t>
            </a:r>
            <a:endParaRPr lang="en-US" altLang="en-US" dirty="0" smtClean="0"/>
          </a:p>
          <a:p>
            <a:pPr eaLnBrk="1" hangingPunct="1">
              <a:buFontTx/>
              <a:buChar char="•"/>
            </a:pPr>
            <a:endParaRPr lang="en-US" altLang="en-US" dirty="0"/>
          </a:p>
          <a:p>
            <a:pPr eaLnBrk="1" hangingPunct="1">
              <a:buFontTx/>
              <a:buChar char="•"/>
            </a:pPr>
            <a:r>
              <a:rPr lang="en-US" altLang="en-US" dirty="0" smtClean="0"/>
              <a:t>Note </a:t>
            </a:r>
            <a:r>
              <a:rPr lang="en-US" altLang="en-US" dirty="0"/>
              <a:t>that the </a:t>
            </a:r>
            <a:r>
              <a:rPr lang="en-US" altLang="en-US" dirty="0">
                <a:latin typeface="Courier New" panose="02070309020205020404" pitchFamily="49" charset="0"/>
              </a:rPr>
              <a:t>equals</a:t>
            </a:r>
            <a:r>
              <a:rPr lang="en-US" altLang="en-US" dirty="0"/>
              <a:t> method and the </a:t>
            </a:r>
            <a:r>
              <a:rPr lang="en-US" altLang="en-US" dirty="0">
                <a:latin typeface="Courier New" panose="02070309020205020404" pitchFamily="49" charset="0"/>
              </a:rPr>
              <a:t>compareTo</a:t>
            </a:r>
            <a:r>
              <a:rPr lang="en-US" altLang="en-US" dirty="0"/>
              <a:t> method of our </a:t>
            </a:r>
            <a:r>
              <a:rPr lang="en-US" altLang="en-US" dirty="0">
                <a:latin typeface="Courier New" panose="02070309020205020404" pitchFamily="49" charset="0"/>
              </a:rPr>
              <a:t>Circle</a:t>
            </a:r>
            <a:r>
              <a:rPr lang="en-US" altLang="en-US" dirty="0"/>
              <a:t> class are compatible with each other. </a:t>
            </a:r>
            <a:endParaRPr lang="en-US" altLang="en-US" dirty="0" smtClean="0"/>
          </a:p>
          <a:p>
            <a:pPr eaLnBrk="1" hangingPunct="1">
              <a:buFontTx/>
              <a:buChar char="•"/>
            </a:pPr>
            <a:endParaRPr lang="en-US" altLang="en-US" dirty="0"/>
          </a:p>
          <a:p>
            <a:pPr eaLnBrk="1" hangingPunct="1">
              <a:buFontTx/>
              <a:buChar char="•"/>
            </a:pPr>
            <a:r>
              <a:rPr lang="en-US" altLang="en-US" dirty="0" smtClean="0"/>
              <a:t>By </a:t>
            </a:r>
            <a:r>
              <a:rPr lang="en-US" altLang="en-US" dirty="0"/>
              <a:t>convention the </a:t>
            </a:r>
            <a:r>
              <a:rPr lang="en-US" altLang="en-US" dirty="0">
                <a:latin typeface="Courier New" panose="02070309020205020404" pitchFamily="49" charset="0"/>
                <a:cs typeface="Courier New" panose="02070309020205020404" pitchFamily="49" charset="0"/>
              </a:rPr>
              <a:t>compareTo</a:t>
            </a:r>
            <a:r>
              <a:rPr lang="en-US" altLang="en-US" dirty="0"/>
              <a:t> method of a class should </a:t>
            </a:r>
            <a:r>
              <a:rPr lang="en-US" altLang="en-US" dirty="0" smtClean="0"/>
              <a:t>support </a:t>
            </a:r>
            <a:r>
              <a:rPr lang="en-US" altLang="en-US" dirty="0"/>
              <a:t>the standard order of a </a:t>
            </a:r>
            <a:r>
              <a:rPr lang="en-US" altLang="en-US" dirty="0" smtClean="0"/>
              <a:t>class. We </a:t>
            </a:r>
            <a:r>
              <a:rPr lang="en-US" altLang="en-US" dirty="0"/>
              <a:t>call the order established by a class </a:t>
            </a:r>
            <a:r>
              <a:rPr lang="en-US" altLang="en-US" dirty="0">
                <a:latin typeface="Courier New" panose="02070309020205020404" pitchFamily="49" charset="0"/>
                <a:cs typeface="Courier New" panose="02070309020205020404" pitchFamily="49" charset="0"/>
              </a:rPr>
              <a:t>compareTo</a:t>
            </a:r>
            <a:r>
              <a:rPr lang="en-US" altLang="en-US" dirty="0"/>
              <a:t> method the </a:t>
            </a:r>
            <a:r>
              <a:rPr lang="en-US" altLang="en-US" b="1" dirty="0"/>
              <a:t>natural order</a:t>
            </a:r>
            <a:r>
              <a:rPr lang="en-US" altLang="en-US" dirty="0"/>
              <a:t> </a:t>
            </a:r>
            <a:r>
              <a:rPr lang="en-US" altLang="en-US" dirty="0" smtClean="0"/>
              <a:t>of </a:t>
            </a:r>
            <a:r>
              <a:rPr lang="en-US" altLang="en-US" dirty="0"/>
              <a:t>the class. </a:t>
            </a:r>
          </a:p>
          <a:p>
            <a:pPr eaLnBrk="1" hangingPunct="1"/>
            <a:endParaRPr lang="en-US" altLang="en-US" dirty="0"/>
          </a:p>
        </p:txBody>
      </p:sp>
    </p:spTree>
    <p:extLst>
      <p:ext uri="{BB962C8B-B14F-4D97-AF65-F5344CB8AC3E}">
        <p14:creationId xmlns:p14="http://schemas.microsoft.com/office/powerpoint/2010/main" val="12121909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81000"/>
            <a:ext cx="8229600" cy="1143000"/>
          </a:xfrm>
        </p:spPr>
        <p:txBody>
          <a:bodyPr/>
          <a:lstStyle/>
          <a:p>
            <a:r>
              <a:rPr lang="en-US" sz="4000" dirty="0"/>
              <a:t>5.5  Sorted Array-Based Collection </a:t>
            </a:r>
            <a:r>
              <a:rPr lang="en-US" sz="4000" dirty="0" smtClean="0"/>
              <a:t>Implementation</a:t>
            </a:r>
            <a:endParaRPr lang="en-US" sz="4000" dirty="0"/>
          </a:p>
        </p:txBody>
      </p:sp>
      <p:sp>
        <p:nvSpPr>
          <p:cNvPr id="4" name="Content Placeholder 3"/>
          <p:cNvSpPr>
            <a:spLocks noGrp="1"/>
          </p:cNvSpPr>
          <p:nvPr>
            <p:ph idx="1"/>
          </p:nvPr>
        </p:nvSpPr>
        <p:spPr>
          <a:xfrm>
            <a:off x="457200" y="1828800"/>
            <a:ext cx="8229600" cy="4525963"/>
          </a:xfrm>
        </p:spPr>
        <p:txBody>
          <a:bodyPr/>
          <a:lstStyle/>
          <a:p>
            <a:r>
              <a:rPr lang="en-US" sz="2800" dirty="0" smtClean="0"/>
              <a:t>The </a:t>
            </a:r>
            <a:r>
              <a:rPr lang="en-US" sz="2800" dirty="0" smtClean="0">
                <a:latin typeface="Courier New" panose="02070309020205020404" pitchFamily="49" charset="0"/>
                <a:cs typeface="Courier New" panose="02070309020205020404" pitchFamily="49" charset="0"/>
              </a:rPr>
              <a:t>ArrayCollection</a:t>
            </a:r>
            <a:r>
              <a:rPr lang="en-US" sz="2800" dirty="0" smtClean="0"/>
              <a:t> class features fast </a:t>
            </a:r>
            <a:r>
              <a:rPr lang="en-US" sz="2800" dirty="0" smtClean="0">
                <a:latin typeface="Courier New" panose="02070309020205020404" pitchFamily="49" charset="0"/>
                <a:cs typeface="Courier New" panose="02070309020205020404" pitchFamily="49" charset="0"/>
              </a:rPr>
              <a:t>add</a:t>
            </a:r>
            <a:r>
              <a:rPr lang="en-US" sz="2800" dirty="0" smtClean="0"/>
              <a:t> (O(1)) </a:t>
            </a:r>
            <a:r>
              <a:rPr lang="en-US" sz="2800" dirty="0"/>
              <a:t>but slow </a:t>
            </a:r>
            <a:r>
              <a:rPr lang="en-US" sz="2800" dirty="0">
                <a:latin typeface="Courier New" panose="02070309020205020404" pitchFamily="49" charset="0"/>
                <a:cs typeface="Courier New" panose="02070309020205020404" pitchFamily="49" charset="0"/>
              </a:rPr>
              <a:t>get</a:t>
            </a:r>
            <a:r>
              <a:rPr lang="en-US" sz="2800" dirty="0"/>
              <a:t>, </a:t>
            </a:r>
            <a:r>
              <a:rPr lang="en-US" sz="2800" dirty="0">
                <a:latin typeface="Courier New" panose="02070309020205020404" pitchFamily="49" charset="0"/>
                <a:cs typeface="Courier New" panose="02070309020205020404" pitchFamily="49" charset="0"/>
              </a:rPr>
              <a:t>contains</a:t>
            </a:r>
            <a:r>
              <a:rPr lang="en-US" sz="2800" dirty="0"/>
              <a:t>, and </a:t>
            </a:r>
            <a:r>
              <a:rPr lang="en-US" sz="2800" dirty="0" smtClean="0">
                <a:latin typeface="Courier New" panose="02070309020205020404" pitchFamily="49" charset="0"/>
                <a:cs typeface="Courier New" panose="02070309020205020404" pitchFamily="49" charset="0"/>
              </a:rPr>
              <a:t>remove</a:t>
            </a:r>
            <a:r>
              <a:rPr lang="en-US" sz="2800" dirty="0" smtClean="0"/>
              <a:t> (O(N)) </a:t>
            </a:r>
            <a:endParaRPr lang="en-US" sz="2800" dirty="0"/>
          </a:p>
          <a:p>
            <a:r>
              <a:rPr lang="en-US" sz="2800" dirty="0" smtClean="0"/>
              <a:t>Many applications require fast retrieval (</a:t>
            </a:r>
            <a:r>
              <a:rPr lang="en-US" sz="2800" dirty="0" smtClean="0">
                <a:latin typeface="Courier New" panose="02070309020205020404" pitchFamily="49" charset="0"/>
                <a:cs typeface="Courier New" panose="02070309020205020404" pitchFamily="49" charset="0"/>
              </a:rPr>
              <a:t>get</a:t>
            </a:r>
            <a:r>
              <a:rPr lang="en-US" sz="2800" dirty="0" smtClean="0"/>
              <a:t> and </a:t>
            </a:r>
            <a:r>
              <a:rPr lang="en-US" sz="2800" dirty="0" smtClean="0">
                <a:latin typeface="Courier New" panose="02070309020205020404" pitchFamily="49" charset="0"/>
                <a:cs typeface="Courier New" panose="02070309020205020404" pitchFamily="49" charset="0"/>
              </a:rPr>
              <a:t>contains</a:t>
            </a:r>
            <a:r>
              <a:rPr lang="en-US" sz="2800" dirty="0" smtClean="0"/>
              <a:t>) as they access the collection repeatedly to obtain information</a:t>
            </a:r>
          </a:p>
          <a:p>
            <a:r>
              <a:rPr lang="en-US" sz="2800" dirty="0" smtClean="0"/>
              <a:t>A sorted array approach permits use of the Binary Search for </a:t>
            </a:r>
            <a:r>
              <a:rPr lang="en-US" sz="2800" dirty="0" smtClean="0">
                <a:latin typeface="Courier New" panose="02070309020205020404" pitchFamily="49" charset="0"/>
                <a:cs typeface="Courier New" panose="02070309020205020404" pitchFamily="49" charset="0"/>
              </a:rPr>
              <a:t>find</a:t>
            </a:r>
            <a:r>
              <a:rPr lang="en-US" sz="2800" dirty="0" smtClean="0"/>
              <a:t>, therefore speeding up both </a:t>
            </a:r>
            <a:r>
              <a:rPr lang="en-US" sz="2800" dirty="0">
                <a:latin typeface="Courier New" panose="02070309020205020404" pitchFamily="49" charset="0"/>
                <a:cs typeface="Courier New" panose="02070309020205020404" pitchFamily="49" charset="0"/>
              </a:rPr>
              <a:t>get</a:t>
            </a:r>
            <a:r>
              <a:rPr lang="en-US" sz="2800" dirty="0"/>
              <a:t> and </a:t>
            </a:r>
            <a:r>
              <a:rPr lang="en-US" sz="2800" dirty="0">
                <a:latin typeface="Courier New" panose="02070309020205020404" pitchFamily="49" charset="0"/>
                <a:cs typeface="Courier New" panose="02070309020205020404" pitchFamily="49" charset="0"/>
              </a:rPr>
              <a:t>contains</a:t>
            </a:r>
            <a:endParaRPr lang="en-US" sz="2800" dirty="0"/>
          </a:p>
        </p:txBody>
      </p:sp>
    </p:spTree>
    <p:extLst>
      <p:ext uri="{BB962C8B-B14F-4D97-AF65-F5344CB8AC3E}">
        <p14:creationId xmlns:p14="http://schemas.microsoft.com/office/powerpoint/2010/main" val="35713073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sz="4000" dirty="0"/>
              <a:t>5</a:t>
            </a:r>
            <a:r>
              <a:rPr lang="en-US" altLang="en-US" sz="4000" dirty="0" smtClean="0"/>
              <a:t>.1 The Collection Interface</a:t>
            </a:r>
          </a:p>
        </p:txBody>
      </p:sp>
      <p:sp>
        <p:nvSpPr>
          <p:cNvPr id="4100" name="Text Box 8"/>
          <p:cNvSpPr txBox="1">
            <a:spLocks noChangeArrowheads="1"/>
          </p:cNvSpPr>
          <p:nvPr/>
        </p:nvSpPr>
        <p:spPr bwMode="auto">
          <a:xfrm>
            <a:off x="822325" y="4151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 name="Text Placeholder 2"/>
          <p:cNvSpPr>
            <a:spLocks noGrp="1"/>
          </p:cNvSpPr>
          <p:nvPr>
            <p:ph type="body" sz="half" idx="2"/>
          </p:nvPr>
        </p:nvSpPr>
        <p:spPr>
          <a:xfrm>
            <a:off x="470338" y="1690688"/>
            <a:ext cx="8229600" cy="4100512"/>
          </a:xfrm>
        </p:spPr>
        <p:txBody>
          <a:bodyPr/>
          <a:lstStyle/>
          <a:p>
            <a:r>
              <a:rPr lang="en-US" sz="2800" dirty="0" smtClean="0"/>
              <a:t>Stacks and queues restrict access to data based on the order in which the data was stored</a:t>
            </a:r>
          </a:p>
          <a:p>
            <a:r>
              <a:rPr lang="en-US" sz="2800" dirty="0" smtClean="0"/>
              <a:t>Sometimes we </a:t>
            </a:r>
            <a:r>
              <a:rPr lang="en-US" sz="2800" dirty="0"/>
              <a:t>need to </a:t>
            </a:r>
            <a:r>
              <a:rPr lang="en-US" sz="2800" dirty="0" smtClean="0"/>
              <a:t>retrieve </a:t>
            </a:r>
            <a:r>
              <a:rPr lang="en-US" sz="2800" dirty="0"/>
              <a:t>information regardless of the order in </a:t>
            </a:r>
            <a:r>
              <a:rPr lang="en-US" sz="2800" dirty="0" smtClean="0"/>
              <a:t>which </a:t>
            </a:r>
            <a:r>
              <a:rPr lang="en-US" sz="2800" dirty="0"/>
              <a:t>it is </a:t>
            </a:r>
            <a:r>
              <a:rPr lang="en-US" sz="2800" dirty="0" smtClean="0"/>
              <a:t>stored—content based access</a:t>
            </a:r>
            <a:r>
              <a:rPr lang="en-US" sz="2800" dirty="0"/>
              <a:t>—</a:t>
            </a:r>
            <a:r>
              <a:rPr lang="en-US" sz="2800" dirty="0" smtClean="0"/>
              <a:t>for </a:t>
            </a:r>
            <a:r>
              <a:rPr lang="en-US" sz="2800" dirty="0"/>
              <a:t>example obtaining </a:t>
            </a:r>
            <a:r>
              <a:rPr lang="en-US" sz="2800" dirty="0" smtClean="0"/>
              <a:t>student information </a:t>
            </a:r>
            <a:r>
              <a:rPr lang="en-US" sz="2800" dirty="0"/>
              <a:t>based on an ID </a:t>
            </a:r>
            <a:r>
              <a:rPr lang="en-US" sz="2800" dirty="0" smtClean="0"/>
              <a:t>number</a:t>
            </a:r>
          </a:p>
          <a:p>
            <a:r>
              <a:rPr lang="en-US" sz="2800" dirty="0"/>
              <a:t>the Collection </a:t>
            </a:r>
            <a:r>
              <a:rPr lang="en-US" sz="2800" dirty="0" smtClean="0"/>
              <a:t>ADT is the most </a:t>
            </a:r>
            <a:r>
              <a:rPr lang="en-US" sz="2800" dirty="0"/>
              <a:t>basic ADT that provides the required </a:t>
            </a:r>
            <a:r>
              <a:rPr lang="en-US" sz="2800" dirty="0" smtClean="0"/>
              <a:t>functionality</a:t>
            </a:r>
            <a:endParaRPr lang="en-US" sz="2800" dirty="0"/>
          </a:p>
        </p:txBody>
      </p:sp>
    </p:spTree>
    <p:extLst>
      <p:ext uri="{BB962C8B-B14F-4D97-AF65-F5344CB8AC3E}">
        <p14:creationId xmlns:p14="http://schemas.microsoft.com/office/powerpoint/2010/main" val="1389555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Comparable Elements</a:t>
            </a:r>
            <a:endParaRPr lang="en-US" sz="4000" dirty="0"/>
          </a:p>
        </p:txBody>
      </p:sp>
      <p:sp>
        <p:nvSpPr>
          <p:cNvPr id="4" name="Content Placeholder 3"/>
          <p:cNvSpPr>
            <a:spLocks noGrp="1"/>
          </p:cNvSpPr>
          <p:nvPr>
            <p:ph idx="1"/>
          </p:nvPr>
        </p:nvSpPr>
        <p:spPr/>
        <p:txBody>
          <a:bodyPr/>
          <a:lstStyle/>
          <a:p>
            <a:r>
              <a:rPr lang="en-US" sz="2800" dirty="0" smtClean="0"/>
              <a:t>We will use the </a:t>
            </a:r>
            <a:r>
              <a:rPr lang="en-US" sz="2800" dirty="0" smtClean="0">
                <a:latin typeface="Courier New" panose="02070309020205020404" pitchFamily="49" charset="0"/>
                <a:cs typeface="Courier New" panose="02070309020205020404" pitchFamily="49" charset="0"/>
              </a:rPr>
              <a:t>compareTo</a:t>
            </a:r>
            <a:r>
              <a:rPr lang="en-US" sz="2800" dirty="0" smtClean="0"/>
              <a:t> method of the element class to keep underlying array sorted</a:t>
            </a:r>
          </a:p>
          <a:p>
            <a:r>
              <a:rPr lang="en-US" sz="2800" dirty="0"/>
              <a:t>We specify as a precondition of the </a:t>
            </a:r>
            <a:r>
              <a:rPr lang="en-US" sz="2800" dirty="0">
                <a:latin typeface="Courier New" panose="02070309020205020404" pitchFamily="49" charset="0"/>
                <a:cs typeface="Courier New" panose="02070309020205020404" pitchFamily="49" charset="0"/>
              </a:rPr>
              <a:t>add</a:t>
            </a:r>
            <a:r>
              <a:rPr lang="en-US" sz="2800" dirty="0"/>
              <a:t> </a:t>
            </a:r>
            <a:r>
              <a:rPr lang="en-US" sz="2800" dirty="0" smtClean="0"/>
              <a:t>method </a:t>
            </a:r>
            <a:r>
              <a:rPr lang="en-US" sz="2800" dirty="0"/>
              <a:t>that its argument is comparable to the previous objects added to the collection.</a:t>
            </a:r>
            <a:endParaRPr lang="en-US" sz="2800" dirty="0"/>
          </a:p>
        </p:txBody>
      </p:sp>
    </p:spTree>
    <p:extLst>
      <p:ext uri="{BB962C8B-B14F-4D97-AF65-F5344CB8AC3E}">
        <p14:creationId xmlns:p14="http://schemas.microsoft.com/office/powerpoint/2010/main" val="2133214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The </a:t>
            </a:r>
            <a:r>
              <a:rPr lang="en-US" sz="4000" dirty="0" smtClean="0">
                <a:latin typeface="Courier New" panose="02070309020205020404" pitchFamily="49" charset="0"/>
                <a:cs typeface="Courier New" panose="02070309020205020404" pitchFamily="49" charset="0"/>
              </a:rPr>
              <a:t>SortedArrayCollection</a:t>
            </a:r>
            <a:r>
              <a:rPr lang="en-US" sz="4000" dirty="0" smtClean="0"/>
              <a:t> class</a:t>
            </a:r>
            <a:endParaRPr lang="en-US" sz="4000" dirty="0"/>
          </a:p>
        </p:txBody>
      </p:sp>
      <p:sp>
        <p:nvSpPr>
          <p:cNvPr id="4" name="Content Placeholder 3"/>
          <p:cNvSpPr>
            <a:spLocks noGrp="1"/>
          </p:cNvSpPr>
          <p:nvPr>
            <p:ph idx="1"/>
          </p:nvPr>
        </p:nvSpPr>
        <p:spPr/>
        <p:txBody>
          <a:bodyPr/>
          <a:lstStyle/>
          <a:p>
            <a:r>
              <a:rPr lang="en-US" sz="2800" dirty="0" smtClean="0"/>
              <a:t>Similar to </a:t>
            </a:r>
            <a:r>
              <a:rPr lang="en-US" sz="2800" dirty="0" smtClean="0">
                <a:latin typeface="Courier New" panose="02070309020205020404" pitchFamily="49" charset="0"/>
                <a:cs typeface="Courier New" panose="02070309020205020404" pitchFamily="49" charset="0"/>
              </a:rPr>
              <a:t>ArrayCollection</a:t>
            </a:r>
            <a:r>
              <a:rPr lang="en-US" sz="2800" dirty="0" smtClean="0"/>
              <a:t> class but …</a:t>
            </a:r>
          </a:p>
          <a:p>
            <a:r>
              <a:rPr lang="en-US" sz="2800" dirty="0" smtClean="0"/>
              <a:t>Unbounded (uses a protected </a:t>
            </a:r>
            <a:r>
              <a:rPr lang="en-US" sz="2800" dirty="0" smtClean="0">
                <a:latin typeface="Courier New" panose="02070309020205020404" pitchFamily="49" charset="0"/>
                <a:cs typeface="Courier New" panose="02070309020205020404" pitchFamily="49" charset="0"/>
              </a:rPr>
              <a:t>enlarge</a:t>
            </a:r>
            <a:r>
              <a:rPr lang="en-US" sz="2800" dirty="0" smtClean="0"/>
              <a:t> method)</a:t>
            </a:r>
          </a:p>
          <a:p>
            <a:r>
              <a:rPr lang="en-US" sz="2800" dirty="0" smtClean="0"/>
              <a:t>the </a:t>
            </a:r>
            <a:r>
              <a:rPr lang="en-US" sz="2800" dirty="0" smtClean="0">
                <a:latin typeface="Courier New" panose="02070309020205020404" pitchFamily="49" charset="0"/>
                <a:cs typeface="Courier New" panose="02070309020205020404" pitchFamily="49" charset="0"/>
              </a:rPr>
              <a:t>find</a:t>
            </a:r>
            <a:r>
              <a:rPr lang="en-US" sz="2800" dirty="0" smtClean="0"/>
              <a:t> method uses the Binary Search algorithm</a:t>
            </a:r>
          </a:p>
          <a:p>
            <a:pPr lvl="1"/>
            <a:r>
              <a:rPr lang="en-US" sz="2400" dirty="0" smtClean="0"/>
              <a:t>cast elements as </a:t>
            </a:r>
            <a:r>
              <a:rPr lang="en-US" sz="2400" dirty="0" smtClean="0">
                <a:latin typeface="Courier New" panose="02070309020205020404" pitchFamily="49" charset="0"/>
                <a:cs typeface="Courier New" panose="02070309020205020404" pitchFamily="49" charset="0"/>
              </a:rPr>
              <a:t>Comparable</a:t>
            </a:r>
            <a:r>
              <a:rPr lang="en-US" sz="2400" dirty="0" smtClean="0"/>
              <a:t> (some compilers may generate a warning)</a:t>
            </a:r>
          </a:p>
          <a:p>
            <a:r>
              <a:rPr lang="en-US" sz="2800" dirty="0" smtClean="0"/>
              <a:t>add and remove must preserve the underlying order of the array (see next slide)</a:t>
            </a:r>
          </a:p>
          <a:p>
            <a:endParaRPr lang="en-US" sz="2800" dirty="0"/>
          </a:p>
        </p:txBody>
      </p:sp>
    </p:spTree>
    <p:extLst>
      <p:ext uri="{BB962C8B-B14F-4D97-AF65-F5344CB8AC3E}">
        <p14:creationId xmlns:p14="http://schemas.microsoft.com/office/powerpoint/2010/main" val="15533393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The </a:t>
            </a:r>
            <a:r>
              <a:rPr lang="en-US" sz="4000" dirty="0" smtClean="0">
                <a:latin typeface="Courier New" panose="02070309020205020404" pitchFamily="49" charset="0"/>
                <a:cs typeface="Courier New" panose="02070309020205020404" pitchFamily="49" charset="0"/>
              </a:rPr>
              <a:t>add</a:t>
            </a:r>
            <a:r>
              <a:rPr lang="en-US" sz="4000" dirty="0" smtClean="0"/>
              <a:t> and </a:t>
            </a:r>
            <a:r>
              <a:rPr lang="en-US" sz="4000" dirty="0" smtClean="0">
                <a:latin typeface="Courier New" panose="02070309020205020404" pitchFamily="49" charset="0"/>
                <a:cs typeface="Courier New" panose="02070309020205020404" pitchFamily="49" charset="0"/>
              </a:rPr>
              <a:t>remove</a:t>
            </a:r>
            <a:r>
              <a:rPr lang="en-US" sz="4000" dirty="0" smtClean="0"/>
              <a:t> operations</a:t>
            </a:r>
            <a:endParaRPr lang="en-US" sz="4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94055"/>
            <a:ext cx="5797296" cy="183952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962400"/>
            <a:ext cx="5789104" cy="2166632"/>
          </a:xfrm>
          <a:prstGeom prst="rect">
            <a:avLst/>
          </a:prstGeom>
        </p:spPr>
      </p:pic>
      <p:sp>
        <p:nvSpPr>
          <p:cNvPr id="2" name="TextBox 1"/>
          <p:cNvSpPr txBox="1"/>
          <p:nvPr/>
        </p:nvSpPr>
        <p:spPr>
          <a:xfrm>
            <a:off x="6553200" y="1828800"/>
            <a:ext cx="1773242" cy="461665"/>
          </a:xfrm>
          <a:prstGeom prst="rect">
            <a:avLst/>
          </a:prstGeom>
          <a:noFill/>
        </p:spPr>
        <p:txBody>
          <a:bodyPr wrap="none" rtlCol="0">
            <a:spAutoFit/>
          </a:bodyPr>
          <a:lstStyle/>
          <a:p>
            <a:r>
              <a:rPr lang="en-US" sz="2400" b="1" dirty="0" smtClean="0"/>
              <a:t>add “BOL”</a:t>
            </a:r>
            <a:endParaRPr lang="en-US" sz="2400" b="1" dirty="0"/>
          </a:p>
        </p:txBody>
      </p:sp>
      <p:sp>
        <p:nvSpPr>
          <p:cNvPr id="7" name="TextBox 6"/>
          <p:cNvSpPr txBox="1"/>
          <p:nvPr/>
        </p:nvSpPr>
        <p:spPr>
          <a:xfrm>
            <a:off x="6553200" y="4191000"/>
            <a:ext cx="2323072" cy="461665"/>
          </a:xfrm>
          <a:prstGeom prst="rect">
            <a:avLst/>
          </a:prstGeom>
          <a:noFill/>
        </p:spPr>
        <p:txBody>
          <a:bodyPr wrap="none" rtlCol="0">
            <a:spAutoFit/>
          </a:bodyPr>
          <a:lstStyle/>
          <a:p>
            <a:r>
              <a:rPr lang="en-US" sz="2400" b="1" dirty="0" smtClean="0"/>
              <a:t>remove “BOL”</a:t>
            </a:r>
            <a:endParaRPr lang="en-US" sz="2400" b="1" dirty="0"/>
          </a:p>
        </p:txBody>
      </p:sp>
    </p:spTree>
    <p:extLst>
      <p:ext uri="{BB962C8B-B14F-4D97-AF65-F5344CB8AC3E}">
        <p14:creationId xmlns:p14="http://schemas.microsoft.com/office/powerpoint/2010/main" val="36480788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85800"/>
            <a:ext cx="2743200" cy="1143000"/>
          </a:xfrm>
        </p:spPr>
        <p:txBody>
          <a:bodyPr/>
          <a:lstStyle/>
          <a:p>
            <a:r>
              <a:rPr lang="en-US" sz="3200" dirty="0" smtClean="0"/>
              <a:t>Sample Application Results</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52400"/>
            <a:ext cx="6638544" cy="5949696"/>
          </a:xfrm>
          <a:prstGeom prst="rect">
            <a:avLst/>
          </a:prstGeom>
        </p:spPr>
      </p:pic>
    </p:spTree>
    <p:extLst>
      <p:ext uri="{BB962C8B-B14F-4D97-AF65-F5344CB8AC3E}">
        <p14:creationId xmlns:p14="http://schemas.microsoft.com/office/powerpoint/2010/main" val="8121961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en-US" sz="4000" smtClean="0"/>
              <a:t>Implementing ADTs “by Copy” or “by Reference” </a:t>
            </a:r>
          </a:p>
        </p:txBody>
      </p:sp>
      <p:sp>
        <p:nvSpPr>
          <p:cNvPr id="27651" name="Rectangle 3"/>
          <p:cNvSpPr>
            <a:spLocks noGrp="1" noChangeArrowheads="1"/>
          </p:cNvSpPr>
          <p:nvPr>
            <p:ph type="body" idx="1"/>
          </p:nvPr>
        </p:nvSpPr>
        <p:spPr/>
        <p:txBody>
          <a:bodyPr/>
          <a:lstStyle/>
          <a:p>
            <a:pPr eaLnBrk="1" hangingPunct="1"/>
            <a:r>
              <a:rPr lang="en-US" altLang="en-US" sz="2800" smtClean="0"/>
              <a:t>When designing an ADT we have a choice about how to handle the elements—“by copy” or “by reference.”</a:t>
            </a:r>
          </a:p>
          <a:p>
            <a:pPr lvl="1" eaLnBrk="1" hangingPunct="1"/>
            <a:r>
              <a:rPr lang="en-US" altLang="en-US" sz="2400" b="1" smtClean="0"/>
              <a:t>By Copy: </a:t>
            </a:r>
            <a:r>
              <a:rPr lang="en-US" altLang="en-US" sz="2400" smtClean="0"/>
              <a:t>The ADT manipulates copies of the data used in the client program. Making a valid copy of an object can be a complicated process. </a:t>
            </a:r>
          </a:p>
          <a:p>
            <a:pPr lvl="1" eaLnBrk="1" hangingPunct="1"/>
            <a:r>
              <a:rPr lang="en-US" altLang="en-US" sz="2400" b="1" smtClean="0"/>
              <a:t>By Reference: </a:t>
            </a:r>
            <a:r>
              <a:rPr lang="en-US" altLang="en-US" sz="2400" smtClean="0"/>
              <a:t>The ADT manipulates references to the actual elements passed to it by the client program. This is the most commonly used approach and is the approach we use throughout this textbook. </a:t>
            </a:r>
          </a:p>
        </p:txBody>
      </p:sp>
    </p:spTree>
    <p:extLst>
      <p:ext uri="{BB962C8B-B14F-4D97-AF65-F5344CB8AC3E}">
        <p14:creationId xmlns:p14="http://schemas.microsoft.com/office/powerpoint/2010/main" val="3691580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smtClean="0"/>
              <a:t>“By Copy” Notes</a:t>
            </a:r>
          </a:p>
        </p:txBody>
      </p:sp>
      <p:sp>
        <p:nvSpPr>
          <p:cNvPr id="28675" name="Rectangle 3"/>
          <p:cNvSpPr>
            <a:spLocks noGrp="1" noChangeArrowheads="1"/>
          </p:cNvSpPr>
          <p:nvPr>
            <p:ph type="body" idx="1"/>
          </p:nvPr>
        </p:nvSpPr>
        <p:spPr>
          <a:xfrm>
            <a:off x="457200" y="1600200"/>
            <a:ext cx="8229600" cy="4800600"/>
          </a:xfrm>
        </p:spPr>
        <p:txBody>
          <a:bodyPr/>
          <a:lstStyle/>
          <a:p>
            <a:pPr eaLnBrk="1" hangingPunct="1">
              <a:lnSpc>
                <a:spcPct val="80000"/>
              </a:lnSpc>
            </a:pPr>
            <a:r>
              <a:rPr lang="en-US" altLang="en-US" sz="2800" dirty="0" smtClean="0"/>
              <a:t>Valid copies of an object are typically created using the object's </a:t>
            </a:r>
            <a:r>
              <a:rPr lang="en-US" altLang="en-US" sz="2800" dirty="0" smtClean="0">
                <a:latin typeface="Courier New" panose="02070309020205020404" pitchFamily="49" charset="0"/>
              </a:rPr>
              <a:t>clone</a:t>
            </a:r>
            <a:r>
              <a:rPr lang="en-US" altLang="en-US" sz="2800" dirty="0" smtClean="0"/>
              <a:t> method. </a:t>
            </a:r>
          </a:p>
          <a:p>
            <a:pPr eaLnBrk="1" hangingPunct="1">
              <a:lnSpc>
                <a:spcPct val="80000"/>
              </a:lnSpc>
            </a:pPr>
            <a:r>
              <a:rPr lang="en-US" altLang="en-US" sz="2800" dirty="0" smtClean="0"/>
              <a:t>Classes that provide a </a:t>
            </a:r>
            <a:r>
              <a:rPr lang="en-US" altLang="en-US" sz="2800" dirty="0" smtClean="0">
                <a:latin typeface="Courier New" panose="02070309020205020404" pitchFamily="49" charset="0"/>
              </a:rPr>
              <a:t>clone</a:t>
            </a:r>
            <a:r>
              <a:rPr lang="en-US" altLang="en-US" sz="2800" dirty="0" smtClean="0"/>
              <a:t> method must indicate this to the runtime system by implementing the </a:t>
            </a:r>
            <a:r>
              <a:rPr lang="en-US" altLang="en-US" sz="2800" dirty="0" err="1" smtClean="0">
                <a:latin typeface="Courier New" panose="02070309020205020404" pitchFamily="49" charset="0"/>
              </a:rPr>
              <a:t>Cloneable</a:t>
            </a:r>
            <a:r>
              <a:rPr lang="en-US" altLang="en-US" sz="2800" dirty="0" smtClean="0"/>
              <a:t> interface.</a:t>
            </a:r>
          </a:p>
          <a:p>
            <a:pPr eaLnBrk="1" hangingPunct="1">
              <a:lnSpc>
                <a:spcPct val="80000"/>
              </a:lnSpc>
            </a:pPr>
            <a:r>
              <a:rPr lang="en-US" altLang="en-US" sz="2800" dirty="0" smtClean="0"/>
              <a:t>Drawbacks:</a:t>
            </a:r>
          </a:p>
          <a:p>
            <a:pPr lvl="1" eaLnBrk="1" hangingPunct="1">
              <a:lnSpc>
                <a:spcPct val="80000"/>
              </a:lnSpc>
            </a:pPr>
            <a:r>
              <a:rPr lang="en-US" altLang="en-US" sz="2400" dirty="0" smtClean="0"/>
              <a:t>Copy of object might not reflect up-to-date status of original object</a:t>
            </a:r>
          </a:p>
          <a:p>
            <a:pPr lvl="1" eaLnBrk="1" hangingPunct="1">
              <a:lnSpc>
                <a:spcPct val="80000"/>
              </a:lnSpc>
            </a:pPr>
            <a:r>
              <a:rPr lang="en-US" altLang="en-US" sz="2400" dirty="0" smtClean="0"/>
              <a:t>Copying objects takes time, especially if the objects are large and require complicated deep-copying methods. </a:t>
            </a:r>
          </a:p>
          <a:p>
            <a:pPr lvl="1" eaLnBrk="1" hangingPunct="1">
              <a:lnSpc>
                <a:spcPct val="80000"/>
              </a:lnSpc>
            </a:pPr>
            <a:r>
              <a:rPr lang="en-US" altLang="en-US" sz="2400" dirty="0" smtClean="0"/>
              <a:t>Storing extra copies of objects also requires extra memory.  </a:t>
            </a:r>
          </a:p>
        </p:txBody>
      </p:sp>
    </p:spTree>
    <p:extLst>
      <p:ext uri="{BB962C8B-B14F-4D97-AF65-F5344CB8AC3E}">
        <p14:creationId xmlns:p14="http://schemas.microsoft.com/office/powerpoint/2010/main" val="173665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smtClean="0"/>
              <a:t>“By Reference” Notes</a:t>
            </a:r>
          </a:p>
        </p:txBody>
      </p:sp>
      <p:sp>
        <p:nvSpPr>
          <p:cNvPr id="29699" name="Rectangle 3"/>
          <p:cNvSpPr>
            <a:spLocks noGrp="1" noChangeArrowheads="1"/>
          </p:cNvSpPr>
          <p:nvPr>
            <p:ph type="body" idx="1"/>
          </p:nvPr>
        </p:nvSpPr>
        <p:spPr/>
        <p:txBody>
          <a:bodyPr/>
          <a:lstStyle/>
          <a:p>
            <a:pPr eaLnBrk="1" hangingPunct="1">
              <a:lnSpc>
                <a:spcPct val="80000"/>
              </a:lnSpc>
            </a:pPr>
            <a:r>
              <a:rPr lang="en-US" altLang="en-US" sz="2400" dirty="0" smtClean="0"/>
              <a:t>Because the client program retains a reference to the element, we say we have exposed the contents of the collection ADT to the client program. </a:t>
            </a:r>
          </a:p>
          <a:p>
            <a:pPr eaLnBrk="1" hangingPunct="1">
              <a:lnSpc>
                <a:spcPct val="80000"/>
              </a:lnSpc>
            </a:pPr>
            <a:r>
              <a:rPr lang="en-US" altLang="en-US" sz="2400" dirty="0" smtClean="0"/>
              <a:t>The ADT allows direct access to the individual elements of the collection by the client program through the client program’s own references.</a:t>
            </a:r>
          </a:p>
          <a:p>
            <a:pPr eaLnBrk="1" hangingPunct="1">
              <a:lnSpc>
                <a:spcPct val="80000"/>
              </a:lnSpc>
            </a:pPr>
            <a:r>
              <a:rPr lang="en-US" altLang="en-US" sz="2400" dirty="0" smtClean="0"/>
              <a:t>Drawbacks:</a:t>
            </a:r>
          </a:p>
          <a:p>
            <a:pPr lvl="1" eaLnBrk="1" hangingPunct="1">
              <a:lnSpc>
                <a:spcPct val="80000"/>
              </a:lnSpc>
            </a:pPr>
            <a:r>
              <a:rPr lang="en-US" altLang="en-US" sz="2000" dirty="0" smtClean="0"/>
              <a:t>We create aliases of our elements, therefore we must deal with the potential problems associated with aliases. </a:t>
            </a:r>
          </a:p>
          <a:p>
            <a:pPr lvl="1" eaLnBrk="1" hangingPunct="1">
              <a:lnSpc>
                <a:spcPct val="80000"/>
              </a:lnSpc>
            </a:pPr>
            <a:r>
              <a:rPr lang="en-US" altLang="en-US" sz="2000" dirty="0" smtClean="0"/>
              <a:t>This situation is especially dangerous if the client program can use an alias to change an attribute of an element that is used by the ADT to determine the underlying organization of the elements – for example if it changes the key value for an element stored in a sorted list.</a:t>
            </a:r>
          </a:p>
        </p:txBody>
      </p:sp>
    </p:spTree>
    <p:extLst>
      <p:ext uri="{BB962C8B-B14F-4D97-AF65-F5344CB8AC3E}">
        <p14:creationId xmlns:p14="http://schemas.microsoft.com/office/powerpoint/2010/main" val="288039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smtClean="0"/>
              <a:t>An Example</a:t>
            </a:r>
          </a:p>
        </p:txBody>
      </p:sp>
      <p:sp>
        <p:nvSpPr>
          <p:cNvPr id="30723" name="Rectangle 3"/>
          <p:cNvSpPr>
            <a:spLocks noGrp="1" noChangeArrowheads="1"/>
          </p:cNvSpPr>
          <p:nvPr>
            <p:ph type="body" idx="1"/>
          </p:nvPr>
        </p:nvSpPr>
        <p:spPr/>
        <p:txBody>
          <a:bodyPr/>
          <a:lstStyle/>
          <a:p>
            <a:pPr eaLnBrk="1" hangingPunct="1"/>
            <a:r>
              <a:rPr lang="en-US" altLang="en-US" sz="2800" smtClean="0"/>
              <a:t>The next three slides show the results of a sequence of operations when each of the two approaches is used to store a sorted list:</a:t>
            </a:r>
          </a:p>
          <a:p>
            <a:pPr lvl="1" eaLnBrk="1" hangingPunct="1"/>
            <a:r>
              <a:rPr lang="en-US" altLang="en-US" sz="2400" smtClean="0"/>
              <a:t>We have three objects that hold a person’s name and weight (Slide 1) </a:t>
            </a:r>
          </a:p>
          <a:p>
            <a:pPr lvl="1" eaLnBrk="1" hangingPunct="1"/>
            <a:r>
              <a:rPr lang="en-US" altLang="en-US" sz="2400" smtClean="0"/>
              <a:t>We add the three objects onto a list that sorts objects by the variable weight</a:t>
            </a:r>
          </a:p>
          <a:p>
            <a:pPr lvl="1" eaLnBrk="1" hangingPunct="1"/>
            <a:r>
              <a:rPr lang="en-US" altLang="en-US" sz="2400" smtClean="0"/>
              <a:t>We transform one of the original objects with a diet method, that changes the weight of the object</a:t>
            </a:r>
          </a:p>
        </p:txBody>
      </p:sp>
    </p:spTree>
    <p:extLst>
      <p:ext uri="{BB962C8B-B14F-4D97-AF65-F5344CB8AC3E}">
        <p14:creationId xmlns:p14="http://schemas.microsoft.com/office/powerpoint/2010/main" val="24772572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z="3600" smtClean="0"/>
              <a:t>Example Step 1: The Three Objects</a:t>
            </a:r>
          </a:p>
        </p:txBody>
      </p:sp>
      <p:sp>
        <p:nvSpPr>
          <p:cNvPr id="31747" name="Rectangle 3"/>
          <p:cNvSpPr>
            <a:spLocks noGrp="1" noChangeArrowheads="1"/>
          </p:cNvSpPr>
          <p:nvPr>
            <p:ph type="body" sz="half" idx="1"/>
          </p:nvPr>
        </p:nvSpPr>
        <p:spPr>
          <a:xfrm>
            <a:off x="457200" y="1600200"/>
            <a:ext cx="7696200" cy="762000"/>
          </a:xfrm>
        </p:spPr>
        <p:txBody>
          <a:bodyPr/>
          <a:lstStyle/>
          <a:p>
            <a:pPr eaLnBrk="1" hangingPunct="1">
              <a:buFontTx/>
              <a:buNone/>
            </a:pPr>
            <a:r>
              <a:rPr lang="en-US" altLang="en-US" sz="2000" smtClean="0"/>
              <a:t>By Copy Approach		        By Reference Approach</a:t>
            </a:r>
          </a:p>
        </p:txBody>
      </p:sp>
      <p:pic>
        <p:nvPicPr>
          <p:cNvPr id="31748" name="Picture 6" descr="imp1b"/>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52400" y="2209800"/>
            <a:ext cx="3429000" cy="3265488"/>
          </a:xfrm>
          <a:noFill/>
        </p:spPr>
      </p:pic>
      <p:pic>
        <p:nvPicPr>
          <p:cNvPr id="31749" name="Picture 8" descr="imp1b"/>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572000" y="2286000"/>
            <a:ext cx="3124200" cy="2974975"/>
          </a:xfrm>
          <a:noFill/>
        </p:spPr>
      </p:pic>
    </p:spTree>
    <p:extLst>
      <p:ext uri="{BB962C8B-B14F-4D97-AF65-F5344CB8AC3E}">
        <p14:creationId xmlns:p14="http://schemas.microsoft.com/office/powerpoint/2010/main" val="3337115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z="3600" smtClean="0"/>
              <a:t>Example Step 2: Add Objects to List</a:t>
            </a:r>
          </a:p>
        </p:txBody>
      </p:sp>
      <p:sp>
        <p:nvSpPr>
          <p:cNvPr id="32771" name="Rectangle 3"/>
          <p:cNvSpPr>
            <a:spLocks noGrp="1" noChangeArrowheads="1"/>
          </p:cNvSpPr>
          <p:nvPr>
            <p:ph type="body" sz="half" idx="1"/>
          </p:nvPr>
        </p:nvSpPr>
        <p:spPr>
          <a:xfrm>
            <a:off x="457200" y="1600200"/>
            <a:ext cx="7696200" cy="762000"/>
          </a:xfrm>
        </p:spPr>
        <p:txBody>
          <a:bodyPr/>
          <a:lstStyle/>
          <a:p>
            <a:pPr eaLnBrk="1" hangingPunct="1">
              <a:buFontTx/>
              <a:buNone/>
            </a:pPr>
            <a:r>
              <a:rPr lang="en-US" altLang="en-US" sz="2000" smtClean="0"/>
              <a:t>By Copy Approach		           By Reference Approach</a:t>
            </a:r>
          </a:p>
        </p:txBody>
      </p:sp>
      <p:pic>
        <p:nvPicPr>
          <p:cNvPr id="32772" name="Picture 7" descr="imp2a"/>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81000" y="2286000"/>
            <a:ext cx="3505200" cy="3473450"/>
          </a:xfrm>
          <a:noFill/>
        </p:spPr>
      </p:pic>
      <p:pic>
        <p:nvPicPr>
          <p:cNvPr id="32773" name="Picture 9" descr="imp2b"/>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572000" y="2209800"/>
            <a:ext cx="3810000" cy="3606800"/>
          </a:xfrm>
          <a:noFill/>
        </p:spPr>
      </p:pic>
    </p:spTree>
    <p:extLst>
      <p:ext uri="{BB962C8B-B14F-4D97-AF65-F5344CB8AC3E}">
        <p14:creationId xmlns:p14="http://schemas.microsoft.com/office/powerpoint/2010/main" val="18406099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t>Assumptions for our Collections</a:t>
            </a:r>
            <a:endParaRPr lang="en-US" sz="4000" dirty="0"/>
          </a:p>
        </p:txBody>
      </p:sp>
      <p:sp>
        <p:nvSpPr>
          <p:cNvPr id="6" name="Content Placeholder 5"/>
          <p:cNvSpPr>
            <a:spLocks noGrp="1"/>
          </p:cNvSpPr>
          <p:nvPr>
            <p:ph idx="1"/>
          </p:nvPr>
        </p:nvSpPr>
        <p:spPr/>
        <p:txBody>
          <a:bodyPr/>
          <a:lstStyle/>
          <a:p>
            <a:r>
              <a:rPr lang="en-US" sz="2800" dirty="0" smtClean="0"/>
              <a:t>Support addition, removal, and retrieval of elements</a:t>
            </a:r>
          </a:p>
          <a:p>
            <a:r>
              <a:rPr lang="en-US" sz="2800" dirty="0" smtClean="0"/>
              <a:t>Content based access is based on equality of objects (using the equals method)</a:t>
            </a:r>
          </a:p>
          <a:p>
            <a:r>
              <a:rPr lang="en-US" sz="2800" dirty="0" smtClean="0"/>
              <a:t>Allow duplicate elements, do not allow </a:t>
            </a:r>
            <a:r>
              <a:rPr lang="en-US" sz="2800" dirty="0" smtClean="0">
                <a:latin typeface="Courier New" panose="02070309020205020404" pitchFamily="49" charset="0"/>
                <a:cs typeface="Courier New" panose="02070309020205020404" pitchFamily="49" charset="0"/>
              </a:rPr>
              <a:t>null</a:t>
            </a:r>
            <a:r>
              <a:rPr lang="en-US" sz="2800" dirty="0" smtClean="0"/>
              <a:t> elements</a:t>
            </a:r>
          </a:p>
          <a:p>
            <a:r>
              <a:rPr lang="en-US" sz="2800" dirty="0" smtClean="0">
                <a:latin typeface="Courier New" panose="02070309020205020404" pitchFamily="49" charset="0"/>
                <a:cs typeface="Courier New" panose="02070309020205020404" pitchFamily="49" charset="0"/>
              </a:rPr>
              <a:t>add</a:t>
            </a:r>
            <a:r>
              <a:rPr lang="en-US" sz="2800" dirty="0" smtClean="0"/>
              <a:t> and </a:t>
            </a:r>
            <a:r>
              <a:rPr lang="en-US" sz="2800" dirty="0" smtClean="0">
                <a:latin typeface="Courier New" panose="02070309020205020404" pitchFamily="49" charset="0"/>
                <a:cs typeface="Courier New" panose="02070309020205020404" pitchFamily="49" charset="0"/>
              </a:rPr>
              <a:t>remove</a:t>
            </a:r>
            <a:r>
              <a:rPr lang="en-US" sz="2800" dirty="0" smtClean="0"/>
              <a:t> operations return a </a:t>
            </a:r>
            <a:r>
              <a:rPr lang="en-US" sz="2800" dirty="0" smtClean="0">
                <a:latin typeface="Courier New" panose="02070309020205020404" pitchFamily="49" charset="0"/>
                <a:cs typeface="Courier New" panose="02070309020205020404" pitchFamily="49" charset="0"/>
              </a:rPr>
              <a:t>boolean</a:t>
            </a:r>
            <a:r>
              <a:rPr lang="en-US" sz="2800" dirty="0" smtClean="0"/>
              <a:t> indicating success</a:t>
            </a:r>
            <a:endParaRPr lang="en-US" sz="2800" dirty="0"/>
          </a:p>
        </p:txBody>
      </p:sp>
    </p:spTree>
    <p:extLst>
      <p:ext uri="{BB962C8B-B14F-4D97-AF65-F5344CB8AC3E}">
        <p14:creationId xmlns:p14="http://schemas.microsoft.com/office/powerpoint/2010/main" val="37619710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z="3600" smtClean="0"/>
              <a:t>Example Step 3: S1.diet(-105)</a:t>
            </a:r>
          </a:p>
        </p:txBody>
      </p:sp>
      <p:sp>
        <p:nvSpPr>
          <p:cNvPr id="33795" name="Rectangle 3"/>
          <p:cNvSpPr>
            <a:spLocks noGrp="1" noChangeArrowheads="1"/>
          </p:cNvSpPr>
          <p:nvPr>
            <p:ph type="body" sz="half" idx="1"/>
          </p:nvPr>
        </p:nvSpPr>
        <p:spPr>
          <a:xfrm>
            <a:off x="457200" y="1600200"/>
            <a:ext cx="7696200" cy="762000"/>
          </a:xfrm>
        </p:spPr>
        <p:txBody>
          <a:bodyPr/>
          <a:lstStyle/>
          <a:p>
            <a:pPr eaLnBrk="1" hangingPunct="1">
              <a:buFontTx/>
              <a:buNone/>
            </a:pPr>
            <a:r>
              <a:rPr lang="en-US" altLang="en-US" sz="2000" dirty="0" smtClean="0"/>
              <a:t>By Copy Approach		        By Reference Approach</a:t>
            </a:r>
          </a:p>
        </p:txBody>
      </p:sp>
      <p:pic>
        <p:nvPicPr>
          <p:cNvPr id="33796" name="Picture 8" descr="imp3a"/>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04800" y="2286000"/>
            <a:ext cx="3621088" cy="3198813"/>
          </a:xfrm>
          <a:noFill/>
        </p:spPr>
      </p:pic>
      <p:pic>
        <p:nvPicPr>
          <p:cNvPr id="33797" name="Picture 9" descr="imp3b"/>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305300" y="2284413"/>
            <a:ext cx="4114800" cy="3278188"/>
          </a:xfrm>
          <a:noFill/>
        </p:spPr>
      </p:pic>
      <p:sp>
        <p:nvSpPr>
          <p:cNvPr id="33798" name="Text Box 10"/>
          <p:cNvSpPr txBox="1">
            <a:spLocks noChangeArrowheads="1"/>
          </p:cNvSpPr>
          <p:nvPr/>
        </p:nvSpPr>
        <p:spPr bwMode="auto">
          <a:xfrm>
            <a:off x="304800" y="5867400"/>
            <a:ext cx="37625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rgbClr val="FF0000"/>
                </a:solidFill>
              </a:rPr>
              <a:t>Problem: List copy is out of date</a:t>
            </a:r>
          </a:p>
        </p:txBody>
      </p:sp>
      <p:sp>
        <p:nvSpPr>
          <p:cNvPr id="33799" name="Text Box 11"/>
          <p:cNvSpPr txBox="1">
            <a:spLocks noChangeArrowheads="1"/>
          </p:cNvSpPr>
          <p:nvPr/>
        </p:nvSpPr>
        <p:spPr bwMode="auto">
          <a:xfrm>
            <a:off x="4800600" y="5867400"/>
            <a:ext cx="3801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rgbClr val="FF0000"/>
                </a:solidFill>
              </a:rPr>
              <a:t>Problem: List is no longer sorted</a:t>
            </a:r>
          </a:p>
        </p:txBody>
      </p:sp>
    </p:spTree>
    <p:extLst>
      <p:ext uri="{BB962C8B-B14F-4D97-AF65-F5344CB8AC3E}">
        <p14:creationId xmlns:p14="http://schemas.microsoft.com/office/powerpoint/2010/main" val="22652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p:cTn id="7" dur="1000" fill="hold"/>
                                        <p:tgtEl>
                                          <p:spTgt spid="33798"/>
                                        </p:tgtEl>
                                        <p:attrNameLst>
                                          <p:attrName>ppt_w</p:attrName>
                                        </p:attrNameLst>
                                      </p:cBhvr>
                                      <p:tavLst>
                                        <p:tav tm="0">
                                          <p:val>
                                            <p:fltVal val="0"/>
                                          </p:val>
                                        </p:tav>
                                        <p:tav tm="100000">
                                          <p:val>
                                            <p:strVal val="#ppt_w"/>
                                          </p:val>
                                        </p:tav>
                                      </p:tavLst>
                                    </p:anim>
                                    <p:anim calcmode="lin" valueType="num">
                                      <p:cBhvr>
                                        <p:cTn id="8" dur="1000" fill="hold"/>
                                        <p:tgtEl>
                                          <p:spTgt spid="33798"/>
                                        </p:tgtEl>
                                        <p:attrNameLst>
                                          <p:attrName>ppt_h</p:attrName>
                                        </p:attrNameLst>
                                      </p:cBhvr>
                                      <p:tavLst>
                                        <p:tav tm="0">
                                          <p:val>
                                            <p:fltVal val="0"/>
                                          </p:val>
                                        </p:tav>
                                        <p:tav tm="100000">
                                          <p:val>
                                            <p:strVal val="#ppt_h"/>
                                          </p:val>
                                        </p:tav>
                                      </p:tavLst>
                                    </p:anim>
                                    <p:anim calcmode="lin" valueType="num">
                                      <p:cBhvr>
                                        <p:cTn id="9" dur="1000" fill="hold"/>
                                        <p:tgtEl>
                                          <p:spTgt spid="33798"/>
                                        </p:tgtEl>
                                        <p:attrNameLst>
                                          <p:attrName>style.rotation</p:attrName>
                                        </p:attrNameLst>
                                      </p:cBhvr>
                                      <p:tavLst>
                                        <p:tav tm="0">
                                          <p:val>
                                            <p:fltVal val="90"/>
                                          </p:val>
                                        </p:tav>
                                        <p:tav tm="100000">
                                          <p:val>
                                            <p:fltVal val="0"/>
                                          </p:val>
                                        </p:tav>
                                      </p:tavLst>
                                    </p:anim>
                                    <p:animEffect transition="in" filter="fade">
                                      <p:cBhvr>
                                        <p:cTn id="10" dur="1000"/>
                                        <p:tgtEl>
                                          <p:spTgt spid="3379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3799"/>
                                        </p:tgtEl>
                                        <p:attrNameLst>
                                          <p:attrName>style.visibility</p:attrName>
                                        </p:attrNameLst>
                                      </p:cBhvr>
                                      <p:to>
                                        <p:strVal val="visible"/>
                                      </p:to>
                                    </p:set>
                                    <p:anim calcmode="lin" valueType="num">
                                      <p:cBhvr>
                                        <p:cTn id="15" dur="1000" fill="hold"/>
                                        <p:tgtEl>
                                          <p:spTgt spid="33799"/>
                                        </p:tgtEl>
                                        <p:attrNameLst>
                                          <p:attrName>ppt_w</p:attrName>
                                        </p:attrNameLst>
                                      </p:cBhvr>
                                      <p:tavLst>
                                        <p:tav tm="0">
                                          <p:val>
                                            <p:fltVal val="0"/>
                                          </p:val>
                                        </p:tav>
                                        <p:tav tm="100000">
                                          <p:val>
                                            <p:strVal val="#ppt_w"/>
                                          </p:val>
                                        </p:tav>
                                      </p:tavLst>
                                    </p:anim>
                                    <p:anim calcmode="lin" valueType="num">
                                      <p:cBhvr>
                                        <p:cTn id="16" dur="1000" fill="hold"/>
                                        <p:tgtEl>
                                          <p:spTgt spid="33799"/>
                                        </p:tgtEl>
                                        <p:attrNameLst>
                                          <p:attrName>ppt_h</p:attrName>
                                        </p:attrNameLst>
                                      </p:cBhvr>
                                      <p:tavLst>
                                        <p:tav tm="0">
                                          <p:val>
                                            <p:fltVal val="0"/>
                                          </p:val>
                                        </p:tav>
                                        <p:tav tm="100000">
                                          <p:val>
                                            <p:strVal val="#ppt_h"/>
                                          </p:val>
                                        </p:tav>
                                      </p:tavLst>
                                    </p:anim>
                                    <p:anim calcmode="lin" valueType="num">
                                      <p:cBhvr>
                                        <p:cTn id="17" dur="1000" fill="hold"/>
                                        <p:tgtEl>
                                          <p:spTgt spid="33799"/>
                                        </p:tgtEl>
                                        <p:attrNameLst>
                                          <p:attrName>style.rotation</p:attrName>
                                        </p:attrNameLst>
                                      </p:cBhvr>
                                      <p:tavLst>
                                        <p:tav tm="0">
                                          <p:val>
                                            <p:fltVal val="90"/>
                                          </p:val>
                                        </p:tav>
                                        <p:tav tm="100000">
                                          <p:val>
                                            <p:fltVal val="0"/>
                                          </p:val>
                                        </p:tav>
                                      </p:tavLst>
                                    </p:anim>
                                    <p:animEffect transition="in" filter="fade">
                                      <p:cBhvr>
                                        <p:cTn id="18" dur="1000"/>
                                        <p:tgtEl>
                                          <p:spTgt spid="33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3379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mtClean="0"/>
              <a:t>Which approach is better?</a:t>
            </a:r>
          </a:p>
        </p:txBody>
      </p:sp>
      <p:sp>
        <p:nvSpPr>
          <p:cNvPr id="34819" name="Rectangle 3"/>
          <p:cNvSpPr>
            <a:spLocks noGrp="1" noChangeArrowheads="1"/>
          </p:cNvSpPr>
          <p:nvPr>
            <p:ph type="body" idx="1"/>
          </p:nvPr>
        </p:nvSpPr>
        <p:spPr/>
        <p:txBody>
          <a:bodyPr/>
          <a:lstStyle/>
          <a:p>
            <a:pPr eaLnBrk="1" hangingPunct="1">
              <a:lnSpc>
                <a:spcPct val="90000"/>
              </a:lnSpc>
            </a:pPr>
            <a:r>
              <a:rPr lang="en-US" altLang="en-US" sz="2400" smtClean="0"/>
              <a:t>That depends. </a:t>
            </a:r>
          </a:p>
          <a:p>
            <a:pPr eaLnBrk="1" hangingPunct="1">
              <a:lnSpc>
                <a:spcPct val="90000"/>
              </a:lnSpc>
            </a:pPr>
            <a:r>
              <a:rPr lang="en-US" altLang="en-US" sz="2400" smtClean="0"/>
              <a:t>If processing time and space are issues, and if we are comfortable counting on the application programs to behave properly, then the “by reference” approach is probably best. </a:t>
            </a:r>
          </a:p>
          <a:p>
            <a:pPr eaLnBrk="1" hangingPunct="1">
              <a:lnSpc>
                <a:spcPct val="90000"/>
              </a:lnSpc>
            </a:pPr>
            <a:r>
              <a:rPr lang="en-US" altLang="en-US" sz="2400" smtClean="0"/>
              <a:t>If we are not too concerned about time and space (maybe our list objects are not too large), but we are concerned with maintaining careful control over the access to and integrity of our lists, then the “by copy” approach is probably best. </a:t>
            </a:r>
          </a:p>
          <a:p>
            <a:pPr eaLnBrk="1" hangingPunct="1">
              <a:lnSpc>
                <a:spcPct val="90000"/>
              </a:lnSpc>
            </a:pPr>
            <a:r>
              <a:rPr lang="en-US" altLang="en-US" sz="2400" smtClean="0"/>
              <a:t>The suitability of either approach depends on what the list is used for. </a:t>
            </a:r>
          </a:p>
        </p:txBody>
      </p:sp>
    </p:spTree>
    <p:extLst>
      <p:ext uri="{BB962C8B-B14F-4D97-AF65-F5344CB8AC3E}">
        <p14:creationId xmlns:p14="http://schemas.microsoft.com/office/powerpoint/2010/main" val="33130756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5.6 Link-Based Collection </a:t>
            </a:r>
            <a:r>
              <a:rPr lang="en-US" sz="4000" dirty="0" smtClean="0"/>
              <a:t>Implementation</a:t>
            </a:r>
            <a:endParaRPr lang="en-US" sz="4000" dirty="0"/>
          </a:p>
        </p:txBody>
      </p:sp>
      <p:sp>
        <p:nvSpPr>
          <p:cNvPr id="4" name="Content Placeholder 3"/>
          <p:cNvSpPr>
            <a:spLocks noGrp="1"/>
          </p:cNvSpPr>
          <p:nvPr>
            <p:ph idx="1"/>
          </p:nvPr>
        </p:nvSpPr>
        <p:spPr/>
        <p:txBody>
          <a:bodyPr/>
          <a:lstStyle/>
          <a:p>
            <a:r>
              <a:rPr lang="en-US" sz="2800" dirty="0" smtClean="0"/>
              <a:t>Internal representation: unsorted linked list</a:t>
            </a:r>
          </a:p>
          <a:p>
            <a:r>
              <a:rPr lang="en-US" sz="2800" dirty="0" smtClean="0"/>
              <a:t>Reuses design/code from previous classes</a:t>
            </a:r>
          </a:p>
          <a:p>
            <a:r>
              <a:rPr lang="en-US" sz="2800" dirty="0" smtClean="0"/>
              <a:t>Code is in the </a:t>
            </a:r>
            <a:r>
              <a:rPr lang="en-US" sz="2800" dirty="0" smtClean="0">
                <a:latin typeface="Courier New" panose="02070309020205020404" pitchFamily="49" charset="0"/>
                <a:cs typeface="Courier New" panose="02070309020205020404" pitchFamily="49" charset="0"/>
              </a:rPr>
              <a:t>ch05.collections</a:t>
            </a:r>
            <a:r>
              <a:rPr lang="en-US" sz="2800" dirty="0" smtClean="0"/>
              <a:t> package</a:t>
            </a:r>
          </a:p>
          <a:p>
            <a:r>
              <a:rPr lang="en-US" sz="2800" dirty="0" smtClean="0"/>
              <a:t>The </a:t>
            </a:r>
            <a:r>
              <a:rPr lang="en-US" sz="2800" dirty="0" smtClean="0">
                <a:latin typeface="Courier New" panose="02070309020205020404" pitchFamily="49" charset="0"/>
                <a:cs typeface="Courier New" panose="02070309020205020404" pitchFamily="49" charset="0"/>
              </a:rPr>
              <a:t>find</a:t>
            </a:r>
            <a:r>
              <a:rPr lang="en-US" sz="2800" dirty="0" smtClean="0"/>
              <a:t> method sets the </a:t>
            </a:r>
            <a:r>
              <a:rPr lang="en-US" sz="2800" dirty="0" smtClean="0">
                <a:latin typeface="Courier New" panose="02070309020205020404" pitchFamily="49" charset="0"/>
                <a:cs typeface="Courier New" panose="02070309020205020404" pitchFamily="49" charset="0"/>
              </a:rPr>
              <a:t>boolean</a:t>
            </a:r>
            <a:r>
              <a:rPr lang="en-US" sz="2800" dirty="0" smtClean="0"/>
              <a:t> </a:t>
            </a:r>
            <a:r>
              <a:rPr lang="en-US" sz="2800" dirty="0" smtClean="0">
                <a:latin typeface="Courier New" panose="02070309020205020404" pitchFamily="49" charset="0"/>
                <a:cs typeface="Courier New" panose="02070309020205020404" pitchFamily="49" charset="0"/>
              </a:rPr>
              <a:t>found</a:t>
            </a:r>
            <a:r>
              <a:rPr lang="en-US" sz="2800" dirty="0" smtClean="0"/>
              <a:t> plus two “pointers” if element is found: </a:t>
            </a:r>
            <a:r>
              <a:rPr lang="en-US" sz="2800" dirty="0" smtClean="0">
                <a:latin typeface="Courier New" panose="02070309020205020404" pitchFamily="49" charset="0"/>
                <a:cs typeface="Courier New" panose="02070309020205020404" pitchFamily="49" charset="0"/>
              </a:rPr>
              <a:t>previous</a:t>
            </a:r>
            <a:r>
              <a:rPr lang="en-US" sz="2800" dirty="0" smtClean="0"/>
              <a:t> and </a:t>
            </a:r>
            <a:r>
              <a:rPr lang="en-US" sz="2800" dirty="0" smtClean="0">
                <a:latin typeface="Courier New" panose="02070309020205020404" pitchFamily="49" charset="0"/>
                <a:cs typeface="Courier New" panose="02070309020205020404" pitchFamily="49" charset="0"/>
              </a:rPr>
              <a:t>location</a:t>
            </a:r>
          </a:p>
          <a:p>
            <a:r>
              <a:rPr lang="en-US" sz="2800" dirty="0" smtClean="0">
                <a:cs typeface="Courier New" panose="02070309020205020404" pitchFamily="49" charset="0"/>
              </a:rPr>
              <a:t>The next slide lists array-based and link-based </a:t>
            </a:r>
            <a:r>
              <a:rPr lang="en-US" sz="2800" dirty="0" smtClean="0">
                <a:latin typeface="Courier New" panose="02070309020205020404" pitchFamily="49" charset="0"/>
                <a:cs typeface="Courier New" panose="02070309020205020404" pitchFamily="49" charset="0"/>
              </a:rPr>
              <a:t>find</a:t>
            </a:r>
            <a:r>
              <a:rPr lang="en-US" sz="2800" dirty="0" smtClean="0">
                <a:cs typeface="Courier New" panose="02070309020205020404" pitchFamily="49" charset="0"/>
              </a:rPr>
              <a:t> side-by-side for comparison</a:t>
            </a:r>
            <a:endParaRPr lang="en-US" sz="2800" dirty="0">
              <a:cs typeface="Courier New" panose="02070309020205020404" pitchFamily="49" charset="0"/>
            </a:endParaRPr>
          </a:p>
        </p:txBody>
      </p:sp>
    </p:spTree>
    <p:extLst>
      <p:ext uri="{BB962C8B-B14F-4D97-AF65-F5344CB8AC3E}">
        <p14:creationId xmlns:p14="http://schemas.microsoft.com/office/powerpoint/2010/main" val="15854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p:cTn id="7"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7200" y="457200"/>
            <a:ext cx="4040188" cy="639762"/>
          </a:xfrm>
        </p:spPr>
        <p:txBody>
          <a:bodyPr/>
          <a:lstStyle/>
          <a:p>
            <a:r>
              <a:rPr lang="en-US" dirty="0" smtClean="0"/>
              <a:t>Array-Based</a:t>
            </a:r>
            <a:endParaRPr lang="en-US" dirty="0"/>
          </a:p>
        </p:txBody>
      </p:sp>
      <p:sp>
        <p:nvSpPr>
          <p:cNvPr id="6" name="Content Placeholder 5"/>
          <p:cNvSpPr>
            <a:spLocks noGrp="1"/>
          </p:cNvSpPr>
          <p:nvPr>
            <p:ph sz="half" idx="2"/>
          </p:nvPr>
        </p:nvSpPr>
        <p:spPr>
          <a:xfrm>
            <a:off x="304800" y="1371600"/>
            <a:ext cx="4192588" cy="4754563"/>
          </a:xfrm>
        </p:spPr>
        <p:txBody>
          <a:bodyPr/>
          <a:lstStyle/>
          <a:p>
            <a:pPr marL="0" indent="0">
              <a:buNone/>
            </a:pPr>
            <a:r>
              <a:rPr lang="en-US" sz="1200" b="1" dirty="0">
                <a:latin typeface="Courier New" panose="02070309020205020404" pitchFamily="49" charset="0"/>
                <a:cs typeface="Courier New" panose="02070309020205020404" pitchFamily="49" charset="0"/>
              </a:rPr>
              <a:t>protected void find(T target) </a:t>
            </a: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location = 0</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found = false</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while (location &lt; </a:t>
            </a:r>
            <a:r>
              <a:rPr lang="en-US" sz="1200" b="1" dirty="0" smtClean="0">
                <a:latin typeface="Courier New" panose="02070309020205020404" pitchFamily="49" charset="0"/>
                <a:cs typeface="Courier New" panose="02070309020205020404" pitchFamily="49" charset="0"/>
              </a:rPr>
              <a:t>numElements)</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if elements[location</a:t>
            </a:r>
            <a:r>
              <a:rPr lang="en-US" sz="1200" b="1" dirty="0">
                <a:latin typeface="Courier New" panose="02070309020205020404" pitchFamily="49" charset="0"/>
                <a:cs typeface="Courier New" panose="02070309020205020404" pitchFamily="49" charset="0"/>
              </a:rPr>
              <a:t>].equals(target</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found = true</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return</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else</a:t>
            </a: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location</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a:t>
            </a:r>
            <a:endParaRPr lang="en-US" sz="1200" b="1" dirty="0">
              <a:latin typeface="Courier New" panose="02070309020205020404" pitchFamily="49" charset="0"/>
              <a:cs typeface="Courier New" panose="02070309020205020404" pitchFamily="49" charset="0"/>
            </a:endParaRPr>
          </a:p>
          <a:p>
            <a:pPr marL="0" indent="0">
              <a:buNone/>
            </a:pPr>
            <a:endParaRPr lang="en-US" sz="1200" b="1"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3"/>
          </p:nvPr>
        </p:nvSpPr>
        <p:spPr>
          <a:xfrm>
            <a:off x="4645025" y="457200"/>
            <a:ext cx="4041775" cy="639762"/>
          </a:xfrm>
        </p:spPr>
        <p:txBody>
          <a:bodyPr/>
          <a:lstStyle/>
          <a:p>
            <a:r>
              <a:rPr lang="en-US" dirty="0" smtClean="0"/>
              <a:t>Link-Based</a:t>
            </a:r>
            <a:endParaRPr lang="en-US" dirty="0"/>
          </a:p>
        </p:txBody>
      </p:sp>
      <p:sp>
        <p:nvSpPr>
          <p:cNvPr id="8" name="Content Placeholder 7"/>
          <p:cNvSpPr>
            <a:spLocks noGrp="1"/>
          </p:cNvSpPr>
          <p:nvPr>
            <p:ph sz="quarter" idx="4"/>
          </p:nvPr>
        </p:nvSpPr>
        <p:spPr>
          <a:xfrm>
            <a:off x="4497389" y="1371600"/>
            <a:ext cx="4189412" cy="4754563"/>
          </a:xfrm>
        </p:spPr>
        <p:txBody>
          <a:bodyPr/>
          <a:lstStyle/>
          <a:p>
            <a:pPr marL="0" indent="0">
              <a:buNone/>
            </a:pPr>
            <a:r>
              <a:rPr lang="en-US" sz="1200" b="1" dirty="0">
                <a:latin typeface="Courier New" panose="02070309020205020404" pitchFamily="49" charset="0"/>
                <a:cs typeface="Courier New" panose="02070309020205020404" pitchFamily="49" charset="0"/>
              </a:rPr>
              <a:t>protected void find(T target) </a:t>
            </a:r>
            <a:endParaRPr lang="en-US" sz="1200" b="1" dirty="0" smtClean="0">
              <a:latin typeface="Courier New" panose="02070309020205020404" pitchFamily="49" charset="0"/>
              <a:cs typeface="Courier New" panose="02070309020205020404" pitchFamily="49" charset="0"/>
            </a:endParaRPr>
          </a:p>
          <a:p>
            <a:pPr marL="0" indent="0">
              <a:buNone/>
            </a:pP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location = head</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found = false</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while (location != null</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if (</a:t>
            </a:r>
            <a:r>
              <a:rPr lang="en-US" sz="1200" b="1" dirty="0" err="1">
                <a:latin typeface="Courier New" panose="02070309020205020404" pitchFamily="49" charset="0"/>
                <a:cs typeface="Courier New" panose="02070309020205020404" pitchFamily="49" charset="0"/>
              </a:rPr>
              <a:t>location.getInfo</a:t>
            </a:r>
            <a:r>
              <a:rPr lang="en-US" sz="1200" b="1" dirty="0">
                <a:latin typeface="Courier New" panose="02070309020205020404" pitchFamily="49" charset="0"/>
                <a:cs typeface="Courier New" panose="02070309020205020404" pitchFamily="49" charset="0"/>
              </a:rPr>
              <a:t>().equals(target</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found = true</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return</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else</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previous = location</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a:latin typeface="Courier New" panose="02070309020205020404" pitchFamily="49" charset="0"/>
                <a:cs typeface="Courier New" panose="02070309020205020404" pitchFamily="49" charset="0"/>
              </a:rPr>
              <a:t> </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location = </a:t>
            </a:r>
            <a:r>
              <a:rPr lang="en-US" sz="1200" b="1" dirty="0" err="1">
                <a:latin typeface="Courier New" panose="02070309020205020404" pitchFamily="49" charset="0"/>
                <a:cs typeface="Courier New" panose="02070309020205020404" pitchFamily="49" charset="0"/>
              </a:rPr>
              <a:t>location.getLink</a:t>
            </a:r>
            <a:r>
              <a:rPr lang="en-US" sz="1200" b="1" dirty="0" smtClean="0">
                <a:latin typeface="Courier New" panose="02070309020205020404" pitchFamily="49" charset="0"/>
                <a:cs typeface="Courier New" panose="02070309020205020404" pitchFamily="49" charset="0"/>
              </a:rPr>
              <a:t>();</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  }</a:t>
            </a:r>
          </a:p>
          <a:p>
            <a:pPr marL="0" indent="0">
              <a:buNone/>
            </a:pPr>
            <a:r>
              <a:rPr lang="en-US" sz="1200" b="1" dirty="0" smtClean="0">
                <a:latin typeface="Courier New" panose="02070309020205020404" pitchFamily="49" charset="0"/>
                <a:cs typeface="Courier New" panose="02070309020205020404" pitchFamily="49" charset="0"/>
              </a:rPr>
              <a:t>}</a:t>
            </a:r>
            <a:endParaRPr lang="en-US" sz="1200" b="1" dirty="0">
              <a:latin typeface="Courier New" panose="02070309020205020404" pitchFamily="49" charset="0"/>
              <a:cs typeface="Courier New" panose="02070309020205020404" pitchFamily="49" charset="0"/>
            </a:endParaRPr>
          </a:p>
          <a:p>
            <a:pPr marL="0" indent="0">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98666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Removing an element</a:t>
            </a:r>
            <a:endParaRPr lang="en-US" sz="4000" dirty="0"/>
          </a:p>
        </p:txBody>
      </p:sp>
      <p:sp>
        <p:nvSpPr>
          <p:cNvPr id="4" name="Content Placeholder 3"/>
          <p:cNvSpPr>
            <a:spLocks noGrp="1"/>
          </p:cNvSpPr>
          <p:nvPr>
            <p:ph idx="1"/>
          </p:nvPr>
        </p:nvSpPr>
        <p:spPr>
          <a:xfrm>
            <a:off x="447675" y="2286000"/>
            <a:ext cx="8229600" cy="3013788"/>
          </a:xfrm>
        </p:spPr>
        <p:txBody>
          <a:bodyPr/>
          <a:lstStyle/>
          <a:p>
            <a:pPr marL="0" indent="0">
              <a:buNone/>
            </a:pPr>
            <a:r>
              <a:rPr lang="en-US" sz="1400" b="1" dirty="0" smtClean="0">
                <a:latin typeface="Courier New" panose="02070309020205020404" pitchFamily="49" charset="0"/>
                <a:cs typeface="Courier New" panose="02070309020205020404" pitchFamily="49" charset="0"/>
              </a:rPr>
              <a:t>public </a:t>
            </a:r>
            <a:r>
              <a:rPr lang="en-US" sz="1400" b="1" dirty="0">
                <a:latin typeface="Courier New" panose="02070309020205020404" pitchFamily="49" charset="0"/>
                <a:cs typeface="Courier New" panose="02070309020205020404" pitchFamily="49" charset="0"/>
              </a:rPr>
              <a:t>boolean remove (T target) </a:t>
            </a: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find(target</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 (found</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 (head == location</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       head </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head.getLink</a:t>
            </a:r>
            <a:r>
              <a:rPr lang="en-US" sz="1400" b="1" dirty="0">
                <a:latin typeface="Courier New" panose="02070309020205020404" pitchFamily="49" charset="0"/>
                <a:cs typeface="Courier New" panose="02070309020205020404" pitchFamily="49" charset="0"/>
              </a:rPr>
              <a:t>();    // remove first </a:t>
            </a:r>
            <a:r>
              <a:rPr lang="en-US" sz="1400" b="1" dirty="0" smtClean="0">
                <a:latin typeface="Courier New" panose="02070309020205020404" pitchFamily="49" charset="0"/>
                <a:cs typeface="Courier New" panose="02070309020205020404" pitchFamily="49" charset="0"/>
              </a:rPr>
              <a:t>node</a:t>
            </a:r>
          </a:p>
          <a:p>
            <a:pPr marL="0" indent="0">
              <a:buNone/>
            </a:pPr>
            <a:r>
              <a:rPr lang="en-US" sz="1400" b="1" dirty="0" smtClean="0">
                <a:latin typeface="Courier New" panose="02070309020205020404" pitchFamily="49" charset="0"/>
                <a:cs typeface="Courier New" panose="02070309020205020404" pitchFamily="49" charset="0"/>
              </a:rPr>
              <a:t>    else</a:t>
            </a:r>
          </a:p>
          <a:p>
            <a:pPr marL="0" indent="0">
              <a:buNone/>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previous.setLink</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location.getLink</a:t>
            </a:r>
            <a:r>
              <a:rPr lang="en-US" sz="1400" b="1" dirty="0">
                <a:latin typeface="Courier New" panose="02070309020205020404" pitchFamily="49" charset="0"/>
                <a:cs typeface="Courier New" panose="02070309020205020404" pitchFamily="49" charset="0"/>
              </a:rPr>
              <a:t>());  // remove node at location</a:t>
            </a:r>
          </a:p>
          <a:p>
            <a:pPr marL="0" indent="0">
              <a:buNone/>
            </a:pPr>
            <a:r>
              <a:rPr lang="en-US" sz="1400" b="1" dirty="0" smtClean="0">
                <a:latin typeface="Courier New" panose="02070309020205020404" pitchFamily="49" charset="0"/>
                <a:cs typeface="Courier New" panose="02070309020205020404" pitchFamily="49" charset="0"/>
              </a:rPr>
              <a:t>    numElements--;</a:t>
            </a:r>
          </a:p>
          <a:p>
            <a:pPr marL="0" indent="0">
              <a:buNone/>
            </a:pPr>
            <a:r>
              <a:rPr lang="en-US" sz="1400" b="1" dirty="0" smtClean="0">
                <a:latin typeface="Courier New" panose="02070309020205020404" pitchFamily="49" charset="0"/>
                <a:cs typeface="Courier New" panose="02070309020205020404" pitchFamily="49" charset="0"/>
              </a:rPr>
              <a:t>  }</a:t>
            </a:r>
          </a:p>
          <a:p>
            <a:pPr marL="0" indent="0">
              <a:buNone/>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 found</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smtClean="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0575" y="1673144"/>
            <a:ext cx="4191000" cy="1576549"/>
          </a:xfrm>
          <a:prstGeom prst="rect">
            <a:avLst/>
          </a:prstGeom>
        </p:spPr>
      </p:pic>
    </p:spTree>
    <p:extLst>
      <p:ext uri="{BB962C8B-B14F-4D97-AF65-F5344CB8AC3E}">
        <p14:creationId xmlns:p14="http://schemas.microsoft.com/office/powerpoint/2010/main" val="21954236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15962"/>
          </a:xfrm>
        </p:spPr>
        <p:txBody>
          <a:bodyPr/>
          <a:lstStyle/>
          <a:p>
            <a:r>
              <a:rPr lang="en-US" sz="4000" dirty="0" smtClean="0"/>
              <a:t>Our Collection Architecture</a:t>
            </a:r>
            <a:endParaRPr lang="en-US" sz="40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19200"/>
            <a:ext cx="6562725" cy="5120081"/>
          </a:xfrm>
          <a:prstGeom prst="rect">
            <a:avLst/>
          </a:prstGeom>
        </p:spPr>
      </p:pic>
    </p:spTree>
    <p:extLst>
      <p:ext uri="{BB962C8B-B14F-4D97-AF65-F5344CB8AC3E}">
        <p14:creationId xmlns:p14="http://schemas.microsoft.com/office/powerpoint/2010/main" val="380598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Comparing Collection Implementations</a:t>
            </a:r>
            <a:endParaRPr lang="en-US" sz="40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828800"/>
            <a:ext cx="8652063" cy="3967131"/>
          </a:xfrm>
          <a:prstGeom prst="rect">
            <a:avLst/>
          </a:prstGeom>
        </p:spPr>
      </p:pic>
    </p:spTree>
    <p:extLst>
      <p:ext uri="{BB962C8B-B14F-4D97-AF65-F5344CB8AC3E}">
        <p14:creationId xmlns:p14="http://schemas.microsoft.com/office/powerpoint/2010/main" val="7111634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5.7 Collection </a:t>
            </a:r>
            <a:r>
              <a:rPr lang="en-US" sz="4000" dirty="0" smtClean="0"/>
              <a:t>Variations</a:t>
            </a:r>
            <a:endParaRPr lang="en-US" sz="4000" dirty="0"/>
          </a:p>
        </p:txBody>
      </p:sp>
      <p:sp>
        <p:nvSpPr>
          <p:cNvPr id="4" name="Content Placeholder 3"/>
          <p:cNvSpPr>
            <a:spLocks noGrp="1"/>
          </p:cNvSpPr>
          <p:nvPr>
            <p:ph idx="1"/>
          </p:nvPr>
        </p:nvSpPr>
        <p:spPr/>
        <p:txBody>
          <a:bodyPr/>
          <a:lstStyle/>
          <a:p>
            <a:r>
              <a:rPr lang="en-US" sz="2400" dirty="0" smtClean="0"/>
              <a:t>The </a:t>
            </a:r>
            <a:r>
              <a:rPr lang="en-US" sz="2400" dirty="0"/>
              <a:t>Collection ADT </a:t>
            </a:r>
            <a:r>
              <a:rPr lang="en-US" sz="2400" dirty="0" smtClean="0"/>
              <a:t>offers </a:t>
            </a:r>
            <a:r>
              <a:rPr lang="en-US" sz="2400" dirty="0"/>
              <a:t>simple but crucial  </a:t>
            </a:r>
            <a:r>
              <a:rPr lang="en-US" sz="2400" dirty="0" smtClean="0"/>
              <a:t>functionality–the </a:t>
            </a:r>
            <a:r>
              <a:rPr lang="en-US" sz="2400" dirty="0"/>
              <a:t>ability to store and retrieve information. </a:t>
            </a:r>
            <a:endParaRPr lang="en-US" sz="2400" dirty="0" smtClean="0"/>
          </a:p>
          <a:p>
            <a:r>
              <a:rPr lang="en-US" sz="2400" dirty="0" smtClean="0"/>
              <a:t>This </a:t>
            </a:r>
            <a:r>
              <a:rPr lang="en-US" sz="2400" dirty="0"/>
              <a:t>functionality sits at the heart of </a:t>
            </a:r>
            <a:r>
              <a:rPr lang="en-US" sz="2400" dirty="0" smtClean="0"/>
              <a:t>information </a:t>
            </a:r>
            <a:r>
              <a:rPr lang="en-US" sz="2400" dirty="0"/>
              <a:t>processing. </a:t>
            </a:r>
            <a:endParaRPr lang="en-US" sz="2400" dirty="0" smtClean="0"/>
          </a:p>
          <a:p>
            <a:r>
              <a:rPr lang="en-US" sz="2400" dirty="0" smtClean="0"/>
              <a:t>Data </a:t>
            </a:r>
            <a:r>
              <a:rPr lang="en-US" sz="2400" dirty="0"/>
              <a:t>structures, file systems, memory/storage, databases, the Cloud, the </a:t>
            </a:r>
            <a:r>
              <a:rPr lang="en-US" sz="2400" dirty="0" smtClean="0"/>
              <a:t>Internet </a:t>
            </a:r>
            <a:r>
              <a:rPr lang="en-US" sz="2400" dirty="0"/>
              <a:t>all involve, at their core, storing and retrieving information</a:t>
            </a:r>
            <a:r>
              <a:rPr lang="en-US" sz="2400" dirty="0" smtClean="0"/>
              <a:t>.</a:t>
            </a:r>
          </a:p>
          <a:p>
            <a:r>
              <a:rPr lang="en-US" sz="2400" dirty="0"/>
              <a:t>There are </a:t>
            </a:r>
            <a:r>
              <a:rPr lang="en-US" sz="2400" dirty="0" smtClean="0"/>
              <a:t>many variations of collections, including the  </a:t>
            </a:r>
            <a:r>
              <a:rPr lang="en-US" sz="2400" dirty="0"/>
              <a:t>lists, search trees, maps, hash tables, and priority queues we study in the </a:t>
            </a:r>
            <a:r>
              <a:rPr lang="en-US" sz="2400" dirty="0" smtClean="0"/>
              <a:t>upcoming </a:t>
            </a:r>
            <a:r>
              <a:rPr lang="en-US" sz="2400" dirty="0"/>
              <a:t>chapters </a:t>
            </a:r>
          </a:p>
          <a:p>
            <a:endParaRPr lang="en-US" sz="2400" dirty="0"/>
          </a:p>
        </p:txBody>
      </p:sp>
    </p:spTree>
    <p:extLst>
      <p:ext uri="{BB962C8B-B14F-4D97-AF65-F5344CB8AC3E}">
        <p14:creationId xmlns:p14="http://schemas.microsoft.com/office/powerpoint/2010/main" val="39306430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The Java Collections </a:t>
            </a:r>
            <a:r>
              <a:rPr lang="en-US" sz="4000" dirty="0" smtClean="0"/>
              <a:t>Framework</a:t>
            </a:r>
            <a:endParaRPr lang="en-US" sz="4000" dirty="0"/>
          </a:p>
        </p:txBody>
      </p:sp>
      <p:sp>
        <p:nvSpPr>
          <p:cNvPr id="4" name="Content Placeholder 3"/>
          <p:cNvSpPr>
            <a:spLocks noGrp="1"/>
          </p:cNvSpPr>
          <p:nvPr>
            <p:ph idx="1"/>
          </p:nvPr>
        </p:nvSpPr>
        <p:spPr>
          <a:xfrm>
            <a:off x="457200" y="1398588"/>
            <a:ext cx="8229600" cy="4525963"/>
          </a:xfrm>
        </p:spPr>
        <p:txBody>
          <a:bodyPr/>
          <a:lstStyle/>
          <a:p>
            <a:r>
              <a:rPr lang="en-US" sz="2800" dirty="0"/>
              <a:t>T</a:t>
            </a:r>
            <a:r>
              <a:rPr lang="en-US" sz="2800" dirty="0" smtClean="0"/>
              <a:t>he Java library provides </a:t>
            </a:r>
            <a:r>
              <a:rPr lang="en-US" sz="2800" dirty="0"/>
              <a:t>a robust </a:t>
            </a:r>
            <a:r>
              <a:rPr lang="en-US" sz="2800" dirty="0" smtClean="0"/>
              <a:t>collections framework</a:t>
            </a:r>
          </a:p>
          <a:p>
            <a:r>
              <a:rPr lang="en-US" sz="2800" dirty="0"/>
              <a:t> At the center of the framework is the </a:t>
            </a:r>
            <a:r>
              <a:rPr lang="en-US" sz="2800" dirty="0">
                <a:latin typeface="Courier New" panose="02070309020205020404" pitchFamily="49" charset="0"/>
                <a:cs typeface="Courier New" panose="02070309020205020404" pitchFamily="49" charset="0"/>
              </a:rPr>
              <a:t>Collection</a:t>
            </a:r>
            <a:r>
              <a:rPr lang="en-US" sz="2800" dirty="0"/>
              <a:t> interface, found in the </a:t>
            </a:r>
            <a:r>
              <a:rPr lang="en-US" sz="2800" dirty="0">
                <a:latin typeface="Courier New" panose="02070309020205020404" pitchFamily="49" charset="0"/>
                <a:cs typeface="Courier New" panose="02070309020205020404" pitchFamily="49" charset="0"/>
              </a:rPr>
              <a:t>java.util</a:t>
            </a:r>
            <a:r>
              <a:rPr lang="en-US" sz="2800" dirty="0"/>
              <a:t> package of the library. This interface supports 11 </a:t>
            </a:r>
            <a:r>
              <a:rPr lang="en-US" sz="2800" dirty="0" err="1"/>
              <a:t>subinterfaces</a:t>
            </a:r>
            <a:r>
              <a:rPr lang="en-US" sz="2800" dirty="0"/>
              <a:t> </a:t>
            </a:r>
            <a:r>
              <a:rPr lang="en-US" sz="2800" dirty="0" smtClean="0"/>
              <a:t>including </a:t>
            </a:r>
            <a:r>
              <a:rPr lang="en-US" sz="2800" dirty="0">
                <a:latin typeface="Courier New" panose="02070309020205020404" pitchFamily="49" charset="0"/>
                <a:cs typeface="Courier New" panose="02070309020205020404" pitchFamily="49" charset="0"/>
              </a:rPr>
              <a:t>Deque</a:t>
            </a:r>
            <a:r>
              <a:rPr lang="en-US" sz="2800" dirty="0"/>
              <a:t>, </a:t>
            </a:r>
            <a:r>
              <a:rPr lang="en-US" sz="2800" dirty="0">
                <a:latin typeface="Courier New" panose="02070309020205020404" pitchFamily="49" charset="0"/>
                <a:cs typeface="Courier New" panose="02070309020205020404" pitchFamily="49" charset="0"/>
              </a:rPr>
              <a:t>List</a:t>
            </a:r>
            <a:r>
              <a:rPr lang="en-US" sz="2800" dirty="0"/>
              <a:t>, and </a:t>
            </a:r>
            <a:r>
              <a:rPr lang="en-US" sz="2800" dirty="0">
                <a:latin typeface="Courier New" panose="02070309020205020404" pitchFamily="49" charset="0"/>
                <a:cs typeface="Courier New" panose="02070309020205020404" pitchFamily="49" charset="0"/>
              </a:rPr>
              <a:t>Set</a:t>
            </a:r>
            <a:r>
              <a:rPr lang="en-US" sz="2800" dirty="0"/>
              <a:t> and has 33 implementing </a:t>
            </a:r>
            <a:r>
              <a:rPr lang="en-US" sz="2800" dirty="0" smtClean="0"/>
              <a:t>classes</a:t>
            </a:r>
          </a:p>
          <a:p>
            <a:r>
              <a:rPr lang="en-US" sz="2800" dirty="0" smtClean="0"/>
              <a:t>If </a:t>
            </a:r>
            <a:r>
              <a:rPr lang="en-US" sz="2800" dirty="0"/>
              <a:t>you are interested </a:t>
            </a:r>
            <a:r>
              <a:rPr lang="en-US" sz="2800" dirty="0" smtClean="0"/>
              <a:t>in </a:t>
            </a:r>
            <a:r>
              <a:rPr lang="en-US" sz="2800" dirty="0"/>
              <a:t>learning more about the Java Collections Framework, </a:t>
            </a:r>
            <a:r>
              <a:rPr lang="en-US" sz="2800" dirty="0" smtClean="0"/>
              <a:t>reference the </a:t>
            </a:r>
            <a:r>
              <a:rPr lang="en-US" sz="2800" dirty="0"/>
              <a:t>extensive </a:t>
            </a:r>
            <a:r>
              <a:rPr lang="en-US" sz="2800" dirty="0" smtClean="0"/>
              <a:t>documentation </a:t>
            </a:r>
            <a:r>
              <a:rPr lang="en-US" sz="2800" dirty="0"/>
              <a:t>available at Oracle’s website.</a:t>
            </a:r>
          </a:p>
          <a:p>
            <a:endParaRPr lang="en-US" sz="2800" dirty="0"/>
          </a:p>
        </p:txBody>
      </p:sp>
    </p:spTree>
    <p:extLst>
      <p:ext uri="{BB962C8B-B14F-4D97-AF65-F5344CB8AC3E}">
        <p14:creationId xmlns:p14="http://schemas.microsoft.com/office/powerpoint/2010/main" val="6532846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The Bag ADT</a:t>
            </a:r>
            <a:endParaRPr lang="en-US" sz="4000" dirty="0"/>
          </a:p>
        </p:txBody>
      </p:sp>
      <p:sp>
        <p:nvSpPr>
          <p:cNvPr id="4" name="Content Placeholder 3"/>
          <p:cNvSpPr>
            <a:spLocks noGrp="1"/>
          </p:cNvSpPr>
          <p:nvPr>
            <p:ph idx="1"/>
          </p:nvPr>
        </p:nvSpPr>
        <p:spPr/>
        <p:txBody>
          <a:bodyPr/>
          <a:lstStyle/>
          <a:p>
            <a:r>
              <a:rPr lang="en-US" sz="2800" dirty="0" smtClean="0"/>
              <a:t>On pages 332 and 333 we define a </a:t>
            </a:r>
            <a:r>
              <a:rPr lang="en-US" sz="2800" dirty="0" err="1" smtClean="0">
                <a:latin typeface="Courier New" panose="02070309020205020404" pitchFamily="49" charset="0"/>
                <a:cs typeface="Courier New" panose="02070309020205020404" pitchFamily="49" charset="0"/>
              </a:rPr>
              <a:t>BagInterface</a:t>
            </a:r>
            <a:r>
              <a:rPr lang="en-US" sz="2800" dirty="0" smtClean="0"/>
              <a:t> that extends </a:t>
            </a:r>
            <a:r>
              <a:rPr lang="en-US" sz="2800" dirty="0" smtClean="0">
                <a:latin typeface="Courier New" panose="02070309020205020404" pitchFamily="49" charset="0"/>
                <a:cs typeface="Courier New" panose="02070309020205020404" pitchFamily="49" charset="0"/>
              </a:rPr>
              <a:t>CollectionInterface</a:t>
            </a:r>
            <a:r>
              <a:rPr lang="en-US" sz="2800" dirty="0" smtClean="0"/>
              <a:t> with the additional methods </a:t>
            </a:r>
            <a:r>
              <a:rPr lang="en-US" sz="2800" dirty="0" smtClean="0">
                <a:latin typeface="Courier New" panose="02070309020205020404" pitchFamily="49" charset="0"/>
                <a:cs typeface="Courier New" panose="02070309020205020404" pitchFamily="49" charset="0"/>
              </a:rPr>
              <a:t>grab</a:t>
            </a:r>
            <a:r>
              <a:rPr lang="en-US" sz="2800" dirty="0" smtClean="0"/>
              <a:t>, </a:t>
            </a:r>
            <a:r>
              <a:rPr lang="en-US" sz="2800" dirty="0" smtClean="0">
                <a:latin typeface="Courier New" panose="02070309020205020404" pitchFamily="49" charset="0"/>
                <a:cs typeface="Courier New" panose="02070309020205020404" pitchFamily="49" charset="0"/>
              </a:rPr>
              <a:t>count</a:t>
            </a:r>
            <a:r>
              <a:rPr lang="en-US" sz="2800" dirty="0" smtClean="0"/>
              <a:t>, </a:t>
            </a:r>
            <a:r>
              <a:rPr lang="en-US" sz="2800" dirty="0" smtClean="0">
                <a:latin typeface="Courier New" panose="02070309020205020404" pitchFamily="49" charset="0"/>
                <a:cs typeface="Courier New" panose="02070309020205020404" pitchFamily="49" charset="0"/>
              </a:rPr>
              <a:t>removeAll</a:t>
            </a:r>
            <a:r>
              <a:rPr lang="en-US" sz="2800" dirty="0" smtClean="0"/>
              <a:t> and </a:t>
            </a:r>
            <a:r>
              <a:rPr lang="en-US" sz="2800" dirty="0" smtClean="0">
                <a:latin typeface="Courier New" panose="02070309020205020404" pitchFamily="49" charset="0"/>
                <a:cs typeface="Courier New" panose="02070309020205020404" pitchFamily="49" charset="0"/>
              </a:rPr>
              <a:t>clear</a:t>
            </a:r>
          </a:p>
          <a:p>
            <a:r>
              <a:rPr lang="en-US" sz="2800" dirty="0" smtClean="0"/>
              <a:t>Implementation is left as an exercise</a:t>
            </a:r>
          </a:p>
          <a:p>
            <a:pPr marL="0" indent="0">
              <a:buNone/>
            </a:pPr>
            <a:r>
              <a:rPr lang="en-US" sz="2800" dirty="0" smtClean="0"/>
              <a:t> </a:t>
            </a:r>
            <a:endParaRPr lang="en-US" sz="2800" dirty="0"/>
          </a:p>
        </p:txBody>
      </p:sp>
    </p:spTree>
    <p:extLst>
      <p:ext uri="{BB962C8B-B14F-4D97-AF65-F5344CB8AC3E}">
        <p14:creationId xmlns:p14="http://schemas.microsoft.com/office/powerpoint/2010/main" val="2157718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p:nvPr>
        </p:nvSpPr>
        <p:spPr/>
        <p:txBody>
          <a:bodyPr/>
          <a:lstStyle/>
          <a:p>
            <a:pPr marL="0" indent="0">
              <a:buNone/>
            </a:pPr>
            <a:r>
              <a:rPr lang="en-US" sz="1400" b="1" dirty="0"/>
              <a:t>package ch05.collections;</a:t>
            </a:r>
          </a:p>
          <a:p>
            <a:pPr marL="0" indent="0">
              <a:buNone/>
            </a:pPr>
            <a:r>
              <a:rPr lang="en-US" sz="1400" b="1" dirty="0"/>
              <a:t>public interface CollectionInterface&lt;T&gt; </a:t>
            </a:r>
          </a:p>
          <a:p>
            <a:pPr marL="0" indent="0">
              <a:buNone/>
            </a:pPr>
            <a:r>
              <a:rPr lang="en-US" sz="1400" b="1" dirty="0"/>
              <a:t>{</a:t>
            </a:r>
          </a:p>
          <a:p>
            <a:pPr marL="0" indent="0">
              <a:buNone/>
            </a:pPr>
            <a:r>
              <a:rPr lang="en-US" sz="1400" b="1" dirty="0"/>
              <a:t>  boolean add(T element);</a:t>
            </a:r>
          </a:p>
          <a:p>
            <a:pPr marL="0" indent="0">
              <a:buNone/>
            </a:pPr>
            <a:r>
              <a:rPr lang="en-US" sz="1400" b="1" dirty="0"/>
              <a:t>  // Attempts to add element to this collection</a:t>
            </a:r>
            <a:r>
              <a:rPr lang="en-US" sz="1400" b="1" dirty="0" smtClean="0"/>
              <a:t>. Returns </a:t>
            </a:r>
            <a:r>
              <a:rPr lang="en-US" sz="1400" b="1" dirty="0"/>
              <a:t>true if successful, false otherwise.</a:t>
            </a:r>
          </a:p>
          <a:p>
            <a:pPr marL="0" indent="0">
              <a:buNone/>
            </a:pPr>
            <a:endParaRPr lang="en-US" sz="1400" b="1" dirty="0"/>
          </a:p>
          <a:p>
            <a:pPr marL="0" indent="0">
              <a:buNone/>
            </a:pPr>
            <a:r>
              <a:rPr lang="en-US" sz="1400" b="1" dirty="0"/>
              <a:t>  T get(T target);</a:t>
            </a:r>
          </a:p>
          <a:p>
            <a:pPr marL="0" indent="0">
              <a:buNone/>
            </a:pPr>
            <a:r>
              <a:rPr lang="en-US" sz="1400" b="1" dirty="0"/>
              <a:t>  // Returns an element e from this collection such that </a:t>
            </a:r>
            <a:r>
              <a:rPr lang="en-US" sz="1400" b="1" dirty="0" err="1"/>
              <a:t>e.equals</a:t>
            </a:r>
            <a:r>
              <a:rPr lang="en-US" sz="1400" b="1" dirty="0"/>
              <a:t>(target).</a:t>
            </a:r>
          </a:p>
          <a:p>
            <a:pPr marL="0" indent="0">
              <a:buNone/>
            </a:pPr>
            <a:r>
              <a:rPr lang="en-US" sz="1400" b="1" dirty="0"/>
              <a:t>  // If no such element exists, returns null.</a:t>
            </a:r>
          </a:p>
          <a:p>
            <a:pPr marL="0" indent="0">
              <a:buNone/>
            </a:pPr>
            <a:endParaRPr lang="en-US" sz="1400" b="1" dirty="0"/>
          </a:p>
          <a:p>
            <a:pPr marL="0" indent="0">
              <a:buNone/>
            </a:pPr>
            <a:r>
              <a:rPr lang="en-US" sz="1400" b="1" dirty="0"/>
              <a:t>  boolean contains(T target);</a:t>
            </a:r>
          </a:p>
          <a:p>
            <a:pPr marL="0" indent="0">
              <a:buNone/>
            </a:pPr>
            <a:r>
              <a:rPr lang="en-US" sz="1400" b="1" dirty="0"/>
              <a:t>  // Returns true if this collection contains an element e such that</a:t>
            </a:r>
          </a:p>
          <a:p>
            <a:pPr marL="0" indent="0">
              <a:buNone/>
            </a:pPr>
            <a:r>
              <a:rPr lang="en-US" sz="1400" b="1" dirty="0"/>
              <a:t>  // </a:t>
            </a:r>
            <a:r>
              <a:rPr lang="en-US" sz="1400" b="1" dirty="0" err="1"/>
              <a:t>e.equals</a:t>
            </a:r>
            <a:r>
              <a:rPr lang="en-US" sz="1400" b="1" dirty="0"/>
              <a:t>(target); otherwise returns false.</a:t>
            </a:r>
          </a:p>
          <a:p>
            <a:pPr marL="0" indent="0">
              <a:buNone/>
            </a:pPr>
            <a:endParaRPr lang="en-US" sz="1400" b="1" dirty="0"/>
          </a:p>
          <a:p>
            <a:pPr marL="0" indent="0">
              <a:buNone/>
            </a:pPr>
            <a:r>
              <a:rPr lang="en-US" sz="1400" b="1" dirty="0"/>
              <a:t>  boolean remove (T target);</a:t>
            </a:r>
          </a:p>
          <a:p>
            <a:pPr marL="0" indent="0">
              <a:buNone/>
            </a:pPr>
            <a:r>
              <a:rPr lang="en-US" sz="1400" b="1" dirty="0"/>
              <a:t>  // Removes an element e from this collection such that </a:t>
            </a:r>
            <a:r>
              <a:rPr lang="en-US" sz="1400" b="1" dirty="0" err="1"/>
              <a:t>e.equals</a:t>
            </a:r>
            <a:r>
              <a:rPr lang="en-US" sz="1400" b="1" dirty="0"/>
              <a:t>(target)</a:t>
            </a:r>
          </a:p>
          <a:p>
            <a:pPr marL="0" indent="0">
              <a:buNone/>
            </a:pPr>
            <a:r>
              <a:rPr lang="en-US" sz="1400" b="1" dirty="0"/>
              <a:t>  // and returns true. If no such element exists, returns false.</a:t>
            </a:r>
          </a:p>
          <a:p>
            <a:pPr marL="0" indent="0">
              <a:buNone/>
            </a:pPr>
            <a:endParaRPr lang="en-US" sz="1400" b="1" dirty="0"/>
          </a:p>
          <a:p>
            <a:pPr marL="0" indent="0">
              <a:buNone/>
            </a:pPr>
            <a:r>
              <a:rPr lang="en-US" sz="1400" b="1" dirty="0"/>
              <a:t>  boolean isFull</a:t>
            </a:r>
            <a:r>
              <a:rPr lang="en-US" sz="1400" b="1" dirty="0" smtClean="0"/>
              <a:t>();  </a:t>
            </a:r>
            <a:endParaRPr lang="en-US" sz="1400" b="1" dirty="0"/>
          </a:p>
          <a:p>
            <a:pPr marL="0" indent="0">
              <a:buNone/>
            </a:pPr>
            <a:r>
              <a:rPr lang="en-US" sz="1400" b="1" dirty="0" smtClean="0"/>
              <a:t>  </a:t>
            </a:r>
            <a:r>
              <a:rPr lang="en-US" sz="1400" b="1" dirty="0"/>
              <a:t>boolean isEmpty();</a:t>
            </a:r>
          </a:p>
          <a:p>
            <a:pPr marL="0" indent="0">
              <a:buNone/>
            </a:pPr>
            <a:r>
              <a:rPr lang="en-US" sz="1400" b="1" dirty="0" smtClean="0"/>
              <a:t>  </a:t>
            </a:r>
            <a:r>
              <a:rPr lang="en-US" sz="1400" b="1" dirty="0"/>
              <a:t>int size();</a:t>
            </a:r>
          </a:p>
          <a:p>
            <a:pPr marL="0" indent="0">
              <a:buNone/>
            </a:pPr>
            <a:r>
              <a:rPr lang="en-US" sz="1400" b="1" dirty="0" smtClean="0"/>
              <a:t>}</a:t>
            </a:r>
            <a:endParaRPr lang="en-US" sz="1400" b="1" dirty="0"/>
          </a:p>
          <a:p>
            <a:pPr marL="0" indent="0">
              <a:buNone/>
            </a:pPr>
            <a:endParaRPr lang="en-US" sz="1400" b="1" dirty="0"/>
          </a:p>
        </p:txBody>
      </p:sp>
    </p:spTree>
    <p:extLst>
      <p:ext uri="{BB962C8B-B14F-4D97-AF65-F5344CB8AC3E}">
        <p14:creationId xmlns:p14="http://schemas.microsoft.com/office/powerpoint/2010/main" val="26508643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944562"/>
          </a:xfrm>
        </p:spPr>
        <p:txBody>
          <a:bodyPr/>
          <a:lstStyle/>
          <a:p>
            <a:r>
              <a:rPr lang="en-US" sz="4000" dirty="0" smtClean="0"/>
              <a:t>The </a:t>
            </a:r>
            <a:r>
              <a:rPr lang="en-US" sz="4000" dirty="0" err="1" smtClean="0">
                <a:latin typeface="Courier New" panose="02070309020205020404" pitchFamily="49" charset="0"/>
                <a:cs typeface="Courier New" panose="02070309020205020404" pitchFamily="49" charset="0"/>
              </a:rPr>
              <a:t>BagInterface</a:t>
            </a:r>
            <a:endParaRPr lang="en-US" sz="4000" dirty="0">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a:xfrm>
            <a:off x="457200" y="1219200"/>
            <a:ext cx="8229600" cy="4525963"/>
          </a:xfrm>
        </p:spPr>
        <p:txBody>
          <a:bodyPr/>
          <a:lstStyle/>
          <a:p>
            <a:pPr marL="0" indent="0">
              <a:buNone/>
            </a:pPr>
            <a:r>
              <a:rPr lang="en-US" sz="1600" b="1" dirty="0">
                <a:latin typeface="Courier New" panose="02070309020205020404" pitchFamily="49" charset="0"/>
                <a:cs typeface="Courier New" panose="02070309020205020404" pitchFamily="49" charset="0"/>
              </a:rPr>
              <a:t>package ch05.collections</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public </a:t>
            </a:r>
            <a:r>
              <a:rPr lang="en-US" sz="1600" b="1" dirty="0">
                <a:latin typeface="Courier New" panose="02070309020205020404" pitchFamily="49" charset="0"/>
                <a:cs typeface="Courier New" panose="02070309020205020404" pitchFamily="49" charset="0"/>
              </a:rPr>
              <a:t>interface </a:t>
            </a:r>
            <a:r>
              <a:rPr lang="en-US" sz="1600" b="1" dirty="0" err="1">
                <a:latin typeface="Courier New" panose="02070309020205020404" pitchFamily="49" charset="0"/>
                <a:cs typeface="Courier New" panose="02070309020205020404" pitchFamily="49" charset="0"/>
              </a:rPr>
              <a:t>BagInterface</a:t>
            </a:r>
            <a:r>
              <a:rPr lang="en-US" sz="1600" b="1" dirty="0">
                <a:latin typeface="Courier New" panose="02070309020205020404" pitchFamily="49" charset="0"/>
                <a:cs typeface="Courier New" panose="02070309020205020404" pitchFamily="49" charset="0"/>
              </a:rPr>
              <a:t>&lt;T&gt; extends CollectionInterface </a:t>
            </a: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T grab</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If this bag is not empty, removes and returns a </a:t>
            </a:r>
            <a:r>
              <a:rPr lang="en-US" sz="1600" b="1" dirty="0" smtClean="0">
                <a:latin typeface="Courier New" panose="02070309020205020404" pitchFamily="49" charset="0"/>
                <a:cs typeface="Courier New" panose="02070309020205020404" pitchFamily="49" charset="0"/>
              </a:rPr>
              <a:t>random</a:t>
            </a: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 </a:t>
            </a:r>
            <a:r>
              <a:rPr lang="en-US" sz="1600" b="1" dirty="0">
                <a:latin typeface="Courier New" panose="02070309020205020404" pitchFamily="49" charset="0"/>
                <a:cs typeface="Courier New" panose="02070309020205020404" pitchFamily="49" charset="0"/>
              </a:rPr>
              <a:t>element of the </a:t>
            </a:r>
            <a:r>
              <a:rPr lang="en-US" sz="1600" b="1" dirty="0" smtClean="0">
                <a:latin typeface="Courier New" panose="02070309020205020404" pitchFamily="49" charset="0"/>
                <a:cs typeface="Courier New" panose="02070309020205020404" pitchFamily="49" charset="0"/>
              </a:rPr>
              <a:t>bag</a:t>
            </a:r>
            <a:r>
              <a:rPr lang="en-US" sz="1600" b="1" dirty="0">
                <a:latin typeface="Courier New" panose="02070309020205020404" pitchFamily="49" charset="0"/>
                <a:cs typeface="Courier New" panose="02070309020205020404" pitchFamily="49" charset="0"/>
              </a:rPr>
              <a:t>; otherwise returns null.  </a:t>
            </a:r>
          </a:p>
          <a:p>
            <a:pPr marL="0" indent="0">
              <a:buNone/>
            </a:pP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int </a:t>
            </a:r>
            <a:r>
              <a:rPr lang="en-US" sz="1600" b="1" dirty="0">
                <a:latin typeface="Courier New" panose="02070309020205020404" pitchFamily="49" charset="0"/>
                <a:cs typeface="Courier New" panose="02070309020205020404" pitchFamily="49" charset="0"/>
              </a:rPr>
              <a:t>count(T target</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Returns a count of all elements e in this collection </a:t>
            </a: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 such </a:t>
            </a:r>
            <a:r>
              <a:rPr lang="en-US" sz="1600" b="1" dirty="0">
                <a:latin typeface="Courier New" panose="02070309020205020404" pitchFamily="49" charset="0"/>
                <a:cs typeface="Courier New" panose="02070309020205020404" pitchFamily="49" charset="0"/>
              </a:rPr>
              <a:t>that  </a:t>
            </a:r>
            <a:r>
              <a:rPr lang="en-US" sz="1600" b="1" dirty="0" err="1" smtClean="0">
                <a:latin typeface="Courier New" panose="02070309020205020404" pitchFamily="49" charset="0"/>
                <a:cs typeface="Courier New" panose="02070309020205020404" pitchFamily="49" charset="0"/>
              </a:rPr>
              <a:t>e.equals</a:t>
            </a:r>
            <a:r>
              <a:rPr lang="en-US" sz="1600" b="1" dirty="0" smtClean="0">
                <a:latin typeface="Courier New" panose="02070309020205020404" pitchFamily="49" charset="0"/>
                <a:cs typeface="Courier New" panose="02070309020205020404" pitchFamily="49" charset="0"/>
              </a:rPr>
              <a:t>(target).</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int removeAll(T target</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Removes all elements e from this collection such </a:t>
            </a:r>
            <a:r>
              <a:rPr lang="en-US" sz="1600" b="1" dirty="0" smtClean="0">
                <a:latin typeface="Courier New" panose="02070309020205020404" pitchFamily="49" charset="0"/>
                <a:cs typeface="Courier New" panose="02070309020205020404" pitchFamily="49" charset="0"/>
              </a:rPr>
              <a:t>that</a:t>
            </a:r>
          </a:p>
          <a:p>
            <a:pPr marL="0" indent="0">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e.equals</a:t>
            </a:r>
            <a:r>
              <a:rPr lang="en-US" sz="1600" b="1" dirty="0">
                <a:latin typeface="Courier New" panose="02070309020205020404" pitchFamily="49" charset="0"/>
                <a:cs typeface="Courier New" panose="02070309020205020404" pitchFamily="49" charset="0"/>
              </a:rPr>
              <a:t>(target) </a:t>
            </a:r>
            <a:r>
              <a:rPr lang="en-US" sz="1600" b="1" dirty="0" smtClean="0">
                <a:latin typeface="Courier New" panose="02070309020205020404" pitchFamily="49" charset="0"/>
                <a:cs typeface="Courier New" panose="02070309020205020404" pitchFamily="49" charset="0"/>
              </a:rPr>
              <a:t>and </a:t>
            </a:r>
            <a:r>
              <a:rPr lang="en-US" sz="1600" b="1" dirty="0">
                <a:latin typeface="Courier New" panose="02070309020205020404" pitchFamily="49" charset="0"/>
                <a:cs typeface="Courier New" panose="02070309020205020404" pitchFamily="49" charset="0"/>
              </a:rPr>
              <a:t>returns the number of elements removed</a:t>
            </a:r>
            <a:r>
              <a:rPr lang="en-US" sz="1600" b="1" dirty="0" smtClean="0">
                <a:latin typeface="Courier New" panose="02070309020205020404" pitchFamily="49" charset="0"/>
                <a:cs typeface="Courier New" panose="02070309020205020404" pitchFamily="49" charset="0"/>
              </a:rPr>
              <a:t>.</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  void clear</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Empties this bag so that it contains zero elements</a:t>
            </a:r>
            <a:r>
              <a:rPr lang="en-US" sz="1600" b="1" dirty="0" smtClean="0">
                <a:latin typeface="Courier New" panose="02070309020205020404" pitchFamily="49" charset="0"/>
                <a:cs typeface="Courier New" panose="02070309020205020404" pitchFamily="49" charset="0"/>
              </a:rPr>
              <a:t>.</a:t>
            </a:r>
          </a:p>
          <a:p>
            <a:pPr marL="0" indent="0">
              <a:buNone/>
            </a:pPr>
            <a:r>
              <a:rPr lang="en-US" sz="1600" b="1" dirty="0" smtClean="0">
                <a:latin typeface="Courier New" panose="02070309020205020404" pitchFamily="49" charset="0"/>
                <a:cs typeface="Courier New" panose="02070309020205020404" pitchFamily="49" charset="0"/>
              </a:rPr>
              <a:t>} </a:t>
            </a:r>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633849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The Set ADT</a:t>
            </a:r>
            <a:endParaRPr lang="en-US" sz="4000" dirty="0"/>
          </a:p>
        </p:txBody>
      </p:sp>
      <p:sp>
        <p:nvSpPr>
          <p:cNvPr id="4" name="Content Placeholder 3"/>
          <p:cNvSpPr>
            <a:spLocks noGrp="1"/>
          </p:cNvSpPr>
          <p:nvPr>
            <p:ph idx="1"/>
          </p:nvPr>
        </p:nvSpPr>
        <p:spPr/>
        <p:txBody>
          <a:bodyPr/>
          <a:lstStyle/>
          <a:p>
            <a:r>
              <a:rPr lang="en-US" sz="2800" dirty="0"/>
              <a:t>O</a:t>
            </a:r>
            <a:r>
              <a:rPr lang="en-US" sz="2800" dirty="0" smtClean="0"/>
              <a:t>ur </a:t>
            </a:r>
            <a:r>
              <a:rPr lang="en-US" sz="2800" dirty="0"/>
              <a:t>collection ADTs </a:t>
            </a:r>
            <a:r>
              <a:rPr lang="en-US" sz="2800" dirty="0" smtClean="0"/>
              <a:t>allow </a:t>
            </a:r>
            <a:r>
              <a:rPr lang="en-US" sz="2800" dirty="0"/>
              <a:t>duplicate elements. If we </a:t>
            </a:r>
            <a:r>
              <a:rPr lang="en-US" sz="2800" dirty="0" smtClean="0"/>
              <a:t>disallow </a:t>
            </a:r>
            <a:r>
              <a:rPr lang="en-US" sz="2800" dirty="0"/>
              <a:t>duplicate elements, we have a collection </a:t>
            </a:r>
            <a:r>
              <a:rPr lang="en-US" sz="2800" dirty="0" smtClean="0"/>
              <a:t>commonly </a:t>
            </a:r>
            <a:r>
              <a:rPr lang="en-US" sz="2800" dirty="0"/>
              <a:t>known as a Set. </a:t>
            </a:r>
            <a:endParaRPr lang="en-US" sz="2800" dirty="0" smtClean="0"/>
          </a:p>
          <a:p>
            <a:r>
              <a:rPr lang="en-US" sz="2800" dirty="0" smtClean="0"/>
              <a:t>The </a:t>
            </a:r>
            <a:r>
              <a:rPr lang="en-US" sz="2800" dirty="0"/>
              <a:t>Set ADT models the mathematical set that is typically defined </a:t>
            </a:r>
            <a:r>
              <a:rPr lang="en-US" sz="2800" dirty="0" smtClean="0"/>
              <a:t>as </a:t>
            </a:r>
            <a:r>
              <a:rPr lang="en-US" sz="2800" dirty="0"/>
              <a:t>a collection of distinct objects. </a:t>
            </a:r>
          </a:p>
          <a:p>
            <a:pPr marL="0" indent="0">
              <a:buNone/>
            </a:pPr>
            <a:endParaRPr lang="en-US" sz="2800" dirty="0"/>
          </a:p>
        </p:txBody>
      </p:sp>
    </p:spTree>
    <p:extLst>
      <p:ext uri="{BB962C8B-B14F-4D97-AF65-F5344CB8AC3E}">
        <p14:creationId xmlns:p14="http://schemas.microsoft.com/office/powerpoint/2010/main" val="41889146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Set ADT Implementations</a:t>
            </a:r>
            <a:endParaRPr lang="en-US" sz="4000" dirty="0"/>
          </a:p>
        </p:txBody>
      </p:sp>
      <p:sp>
        <p:nvSpPr>
          <p:cNvPr id="4" name="Content Placeholder 3"/>
          <p:cNvSpPr>
            <a:spLocks noGrp="1"/>
          </p:cNvSpPr>
          <p:nvPr>
            <p:ph idx="1"/>
          </p:nvPr>
        </p:nvSpPr>
        <p:spPr/>
        <p:txBody>
          <a:bodyPr/>
          <a:lstStyle/>
          <a:p>
            <a:r>
              <a:rPr lang="en-US" sz="2800" dirty="0"/>
              <a:t>We can implement a </a:t>
            </a:r>
            <a:r>
              <a:rPr lang="en-US" sz="2800" dirty="0">
                <a:latin typeface="Courier New" panose="02070309020205020404" pitchFamily="49" charset="0"/>
                <a:cs typeface="Courier New" panose="02070309020205020404" pitchFamily="49" charset="0"/>
              </a:rPr>
              <a:t>Set</a:t>
            </a:r>
            <a:r>
              <a:rPr lang="en-US" sz="2800" dirty="0"/>
              <a:t> class by copying and changing the code from one of our collection implementations—the only method we need to change is the </a:t>
            </a:r>
            <a:r>
              <a:rPr lang="en-US" sz="2800" dirty="0">
                <a:latin typeface="Courier New" panose="02070309020205020404" pitchFamily="49" charset="0"/>
                <a:cs typeface="Courier New" panose="02070309020205020404" pitchFamily="49" charset="0"/>
              </a:rPr>
              <a:t>add</a:t>
            </a:r>
            <a:r>
              <a:rPr lang="en-US" sz="2800" dirty="0"/>
              <a:t> method. </a:t>
            </a:r>
            <a:endParaRPr lang="en-US" sz="2800" dirty="0" smtClean="0"/>
          </a:p>
          <a:p>
            <a:r>
              <a:rPr lang="en-US" sz="2800" dirty="0" smtClean="0"/>
              <a:t>The </a:t>
            </a:r>
            <a:r>
              <a:rPr lang="en-US" sz="2800" dirty="0"/>
              <a:t>new </a:t>
            </a:r>
            <a:r>
              <a:rPr lang="en-US" sz="2800" dirty="0">
                <a:latin typeface="Courier New" panose="02070309020205020404" pitchFamily="49" charset="0"/>
                <a:cs typeface="Courier New" panose="02070309020205020404" pitchFamily="49" charset="0"/>
              </a:rPr>
              <a:t>add</a:t>
            </a:r>
            <a:r>
              <a:rPr lang="en-US" sz="2800" dirty="0"/>
              <a:t> method could be designed to check if the element argument is not already in the collection, and if not it would add the element and return </a:t>
            </a:r>
            <a:r>
              <a:rPr lang="en-US" sz="2800" dirty="0">
                <a:latin typeface="Courier New" panose="02070309020205020404" pitchFamily="49" charset="0"/>
                <a:cs typeface="Courier New" panose="02070309020205020404" pitchFamily="49" charset="0"/>
              </a:rPr>
              <a:t>true</a:t>
            </a:r>
            <a:r>
              <a:rPr lang="en-US" sz="2800" dirty="0"/>
              <a:t>. </a:t>
            </a:r>
            <a:endParaRPr lang="en-US" sz="2800" dirty="0" smtClean="0"/>
          </a:p>
          <a:p>
            <a:r>
              <a:rPr lang="en-US" sz="2800" dirty="0" smtClean="0"/>
              <a:t>Otherwise</a:t>
            </a:r>
            <a:r>
              <a:rPr lang="en-US" sz="2800" dirty="0"/>
              <a:t>, of course, it returns </a:t>
            </a:r>
            <a:r>
              <a:rPr lang="en-US" sz="2800" dirty="0">
                <a:latin typeface="Courier New" panose="02070309020205020404" pitchFamily="49" charset="0"/>
                <a:cs typeface="Courier New" panose="02070309020205020404" pitchFamily="49" charset="0"/>
              </a:rPr>
              <a:t>false</a:t>
            </a:r>
            <a:r>
              <a:rPr lang="en-US" sz="2800" dirty="0"/>
              <a:t>.</a:t>
            </a:r>
          </a:p>
          <a:p>
            <a:pPr marL="0" indent="0">
              <a:buNone/>
            </a:pPr>
            <a:endParaRPr lang="en-US" sz="2800" dirty="0"/>
          </a:p>
        </p:txBody>
      </p:sp>
    </p:spTree>
    <p:extLst>
      <p:ext uri="{BB962C8B-B14F-4D97-AF65-F5344CB8AC3E}">
        <p14:creationId xmlns:p14="http://schemas.microsoft.com/office/powerpoint/2010/main" val="5187887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Set ADT Implementations</a:t>
            </a:r>
            <a:endParaRPr lang="en-US" sz="4000" dirty="0"/>
          </a:p>
        </p:txBody>
      </p:sp>
      <p:sp>
        <p:nvSpPr>
          <p:cNvPr id="4" name="Content Placeholder 3"/>
          <p:cNvSpPr>
            <a:spLocks noGrp="1"/>
          </p:cNvSpPr>
          <p:nvPr>
            <p:ph idx="1"/>
          </p:nvPr>
        </p:nvSpPr>
        <p:spPr>
          <a:xfrm>
            <a:off x="304800" y="1417638"/>
            <a:ext cx="8229600" cy="4525963"/>
          </a:xfrm>
        </p:spPr>
        <p:txBody>
          <a:bodyPr/>
          <a:lstStyle/>
          <a:p>
            <a:r>
              <a:rPr lang="en-US" sz="2800" dirty="0" smtClean="0"/>
              <a:t>We can also implement a </a:t>
            </a:r>
            <a:r>
              <a:rPr lang="en-US" sz="2800" dirty="0" smtClean="0">
                <a:latin typeface="Courier New" panose="02070309020205020404" pitchFamily="49" charset="0"/>
                <a:cs typeface="Courier New" panose="02070309020205020404" pitchFamily="49" charset="0"/>
              </a:rPr>
              <a:t>Set</a:t>
            </a:r>
            <a:r>
              <a:rPr lang="en-US" sz="2800" dirty="0" smtClean="0"/>
              <a:t> class by extending a previous class and overwriting </a:t>
            </a:r>
            <a:r>
              <a:rPr lang="en-US" sz="2800" dirty="0" smtClean="0">
                <a:latin typeface="Courier New" panose="02070309020205020404" pitchFamily="49" charset="0"/>
                <a:cs typeface="Courier New" panose="02070309020205020404" pitchFamily="49" charset="0"/>
              </a:rPr>
              <a:t>add</a:t>
            </a:r>
          </a:p>
          <a:p>
            <a:pPr lvl="1"/>
            <a:r>
              <a:rPr lang="en-US" sz="2400" dirty="0" smtClean="0"/>
              <a:t>See </a:t>
            </a:r>
            <a:r>
              <a:rPr lang="en-US" sz="2400" dirty="0" smtClean="0">
                <a:latin typeface="Courier New" panose="02070309020205020404" pitchFamily="49" charset="0"/>
                <a:cs typeface="Courier New" panose="02070309020205020404" pitchFamily="49" charset="0"/>
              </a:rPr>
              <a:t>BasicSet1</a:t>
            </a:r>
            <a:r>
              <a:rPr lang="en-US" sz="2400" dirty="0" smtClean="0"/>
              <a:t> of the </a:t>
            </a:r>
            <a:r>
              <a:rPr lang="en-US" sz="2400" dirty="0" smtClean="0">
                <a:latin typeface="Courier New" panose="02070309020205020404" pitchFamily="49" charset="0"/>
                <a:cs typeface="Courier New" panose="02070309020205020404" pitchFamily="49" charset="0"/>
              </a:rPr>
              <a:t>ch05.collections</a:t>
            </a:r>
            <a:r>
              <a:rPr lang="en-US" sz="2400" dirty="0" smtClean="0"/>
              <a:t> package, which extends the </a:t>
            </a:r>
            <a:r>
              <a:rPr lang="en-US" sz="2400" dirty="0" smtClean="0">
                <a:latin typeface="Courier New" panose="02070309020205020404" pitchFamily="49" charset="0"/>
                <a:cs typeface="Courier New" panose="02070309020205020404" pitchFamily="49" charset="0"/>
              </a:rPr>
              <a:t>LinkedCollection</a:t>
            </a:r>
            <a:r>
              <a:rPr lang="en-US" sz="2400" dirty="0" smtClean="0"/>
              <a:t> class</a:t>
            </a:r>
            <a:endParaRPr lang="en-US" sz="2400" dirty="0"/>
          </a:p>
          <a:p>
            <a:r>
              <a:rPr lang="en-US" sz="2800" dirty="0"/>
              <a:t>We can </a:t>
            </a:r>
            <a:r>
              <a:rPr lang="en-US" sz="2800" dirty="0" smtClean="0"/>
              <a:t>also implement </a:t>
            </a:r>
            <a:r>
              <a:rPr lang="en-US" sz="2800" dirty="0"/>
              <a:t>a </a:t>
            </a:r>
            <a:r>
              <a:rPr lang="en-US" sz="2800" dirty="0">
                <a:latin typeface="Courier New" panose="02070309020205020404" pitchFamily="49" charset="0"/>
                <a:cs typeface="Courier New" panose="02070309020205020404" pitchFamily="49" charset="0"/>
              </a:rPr>
              <a:t>Set</a:t>
            </a:r>
            <a:r>
              <a:rPr lang="en-US" sz="2800" dirty="0"/>
              <a:t> class by </a:t>
            </a:r>
            <a:r>
              <a:rPr lang="en-US" sz="2800" dirty="0" smtClean="0"/>
              <a:t>wrapping </a:t>
            </a:r>
            <a:r>
              <a:rPr lang="en-US" sz="2800" dirty="0"/>
              <a:t>a previous </a:t>
            </a:r>
            <a:r>
              <a:rPr lang="en-US" sz="2800" dirty="0" smtClean="0"/>
              <a:t>class </a:t>
            </a:r>
            <a:r>
              <a:rPr lang="en-US" sz="2800" dirty="0"/>
              <a:t>and </a:t>
            </a:r>
            <a:r>
              <a:rPr lang="en-US" sz="2800" dirty="0" smtClean="0"/>
              <a:t>re-writing </a:t>
            </a:r>
            <a:r>
              <a:rPr lang="en-US" sz="2800" dirty="0">
                <a:latin typeface="Courier New" panose="02070309020205020404" pitchFamily="49" charset="0"/>
                <a:cs typeface="Courier New" panose="02070309020205020404" pitchFamily="49" charset="0"/>
              </a:rPr>
              <a:t>add</a:t>
            </a:r>
          </a:p>
          <a:p>
            <a:pPr lvl="1"/>
            <a:r>
              <a:rPr lang="en-US" sz="2400" dirty="0" smtClean="0"/>
              <a:t>See </a:t>
            </a:r>
            <a:r>
              <a:rPr lang="en-US" sz="2400" dirty="0" smtClean="0">
                <a:latin typeface="Courier New" panose="02070309020205020404" pitchFamily="49" charset="0"/>
                <a:cs typeface="Courier New" panose="02070309020205020404" pitchFamily="49" charset="0"/>
              </a:rPr>
              <a:t>BasicSet2</a:t>
            </a:r>
            <a:r>
              <a:rPr lang="en-US" sz="2400" dirty="0" smtClean="0"/>
              <a:t> </a:t>
            </a:r>
            <a:r>
              <a:rPr lang="en-US" sz="2400" dirty="0"/>
              <a:t>of the </a:t>
            </a:r>
            <a:r>
              <a:rPr lang="en-US" sz="2400" dirty="0">
                <a:latin typeface="Courier New" panose="02070309020205020404" pitchFamily="49" charset="0"/>
                <a:cs typeface="Courier New" panose="02070309020205020404" pitchFamily="49" charset="0"/>
              </a:rPr>
              <a:t>ch05.collections</a:t>
            </a:r>
            <a:r>
              <a:rPr lang="en-US" sz="2400" dirty="0"/>
              <a:t> package, which </a:t>
            </a:r>
            <a:r>
              <a:rPr lang="en-US" sz="2400" dirty="0" smtClean="0"/>
              <a:t>wraps an object of the </a:t>
            </a:r>
            <a:r>
              <a:rPr lang="en-US" sz="2400" dirty="0">
                <a:latin typeface="Courier New" panose="02070309020205020404" pitchFamily="49" charset="0"/>
                <a:cs typeface="Courier New" panose="02070309020205020404" pitchFamily="49" charset="0"/>
              </a:rPr>
              <a:t>LinkedCollection</a:t>
            </a:r>
            <a:r>
              <a:rPr lang="en-US" sz="2400" dirty="0"/>
              <a:t> class.</a:t>
            </a:r>
          </a:p>
          <a:p>
            <a:pPr lvl="1"/>
            <a:endParaRPr lang="en-US" sz="2400" dirty="0" smtClean="0"/>
          </a:p>
        </p:txBody>
      </p:sp>
    </p:spTree>
    <p:extLst>
      <p:ext uri="{BB962C8B-B14F-4D97-AF65-F5344CB8AC3E}">
        <p14:creationId xmlns:p14="http://schemas.microsoft.com/office/powerpoint/2010/main" val="3088088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5.2 Array-Based Collection </a:t>
            </a:r>
            <a:r>
              <a:rPr lang="en-US" sz="4000" dirty="0" smtClean="0"/>
              <a:t>Implementation</a:t>
            </a:r>
            <a:endParaRPr lang="en-US" sz="4000" dirty="0"/>
          </a:p>
        </p:txBody>
      </p:sp>
      <p:sp>
        <p:nvSpPr>
          <p:cNvPr id="4" name="Content Placeholder 3"/>
          <p:cNvSpPr>
            <a:spLocks noGrp="1"/>
          </p:cNvSpPr>
          <p:nvPr>
            <p:ph idx="1"/>
          </p:nvPr>
        </p:nvSpPr>
        <p:spPr/>
        <p:txBody>
          <a:bodyPr/>
          <a:lstStyle/>
          <a:p>
            <a:r>
              <a:rPr lang="en-US" sz="2800" dirty="0"/>
              <a:t>Basic Approach -  a collection </a:t>
            </a:r>
            <a:r>
              <a:rPr lang="en-US" sz="2800" dirty="0" smtClean="0"/>
              <a:t>of </a:t>
            </a:r>
            <a:r>
              <a:rPr lang="en-US" sz="2800" dirty="0"/>
              <a:t>N </a:t>
            </a:r>
            <a:r>
              <a:rPr lang="en-US" sz="2800" dirty="0" smtClean="0"/>
              <a:t>elements is held in </a:t>
            </a:r>
            <a:r>
              <a:rPr lang="en-US" sz="2800" dirty="0"/>
              <a:t>the first N locations of </a:t>
            </a:r>
            <a:r>
              <a:rPr lang="en-US" sz="2800" dirty="0" smtClean="0"/>
              <a:t>an </a:t>
            </a:r>
            <a:r>
              <a:rPr lang="en-US" sz="2800" dirty="0"/>
              <a:t>array, locations 0 to N−</a:t>
            </a:r>
            <a:r>
              <a:rPr lang="en-US" sz="2800" dirty="0" smtClean="0"/>
              <a:t>1</a:t>
            </a:r>
          </a:p>
          <a:p>
            <a:r>
              <a:rPr lang="en-US" sz="2800" dirty="0"/>
              <a:t>M</a:t>
            </a:r>
            <a:r>
              <a:rPr lang="en-US" sz="2800" dirty="0" smtClean="0"/>
              <a:t>aintain </a:t>
            </a:r>
            <a:r>
              <a:rPr lang="en-US" sz="2800" dirty="0"/>
              <a:t>an instance variable, </a:t>
            </a:r>
            <a:r>
              <a:rPr lang="en-US" sz="2800" dirty="0" smtClean="0">
                <a:latin typeface="Courier New" panose="02070309020205020404" pitchFamily="49" charset="0"/>
                <a:cs typeface="Courier New" panose="02070309020205020404" pitchFamily="49" charset="0"/>
              </a:rPr>
              <a:t>numElements</a:t>
            </a:r>
            <a:r>
              <a:rPr lang="en-US" sz="2800" dirty="0" smtClean="0"/>
              <a:t> </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5" y="3962400"/>
            <a:ext cx="8235696" cy="1395984"/>
          </a:xfrm>
          <a:prstGeom prst="rect">
            <a:avLst/>
          </a:prstGeom>
        </p:spPr>
      </p:pic>
    </p:spTree>
    <p:extLst>
      <p:ext uri="{BB962C8B-B14F-4D97-AF65-F5344CB8AC3E}">
        <p14:creationId xmlns:p14="http://schemas.microsoft.com/office/powerpoint/2010/main" val="3756723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dirty="0" smtClean="0"/>
              <a:t>Beginning of class</a:t>
            </a:r>
            <a:endParaRPr lang="en-US" dirty="0"/>
          </a:p>
        </p:txBody>
      </p:sp>
      <p:sp>
        <p:nvSpPr>
          <p:cNvPr id="3" name="Content Placeholder 2"/>
          <p:cNvSpPr>
            <a:spLocks noGrp="1"/>
          </p:cNvSpPr>
          <p:nvPr>
            <p:ph idx="1"/>
          </p:nvPr>
        </p:nvSpPr>
        <p:spPr>
          <a:xfrm>
            <a:off x="457200" y="1295400"/>
            <a:ext cx="8229600" cy="4830763"/>
          </a:xfrm>
        </p:spPr>
        <p:txBody>
          <a:bodyPr/>
          <a:lstStyle/>
          <a:p>
            <a:pPr marL="0" indent="0">
              <a:buNone/>
            </a:pPr>
            <a:r>
              <a:rPr lang="en-US" sz="1400" b="1" dirty="0">
                <a:latin typeface="Courier New" panose="02070309020205020404" pitchFamily="49" charset="0"/>
                <a:cs typeface="Courier New" panose="02070309020205020404" pitchFamily="49" charset="0"/>
              </a:rPr>
              <a:t>package ch05.collections;</a:t>
            </a:r>
          </a:p>
          <a:p>
            <a:pPr marL="0" indent="0">
              <a:buNone/>
            </a:pPr>
            <a:r>
              <a:rPr lang="en-US" sz="1400" b="1" dirty="0">
                <a:latin typeface="Courier New" panose="02070309020205020404" pitchFamily="49" charset="0"/>
                <a:cs typeface="Courier New" panose="02070309020205020404" pitchFamily="49" charset="0"/>
              </a:rPr>
              <a:t>public class ArrayCollection&lt;T&gt; implements CollectionInterface&lt;T&gt;  </a:t>
            </a:r>
          </a:p>
          <a:p>
            <a:pPr marL="0" indent="0">
              <a:buNone/>
            </a:pPr>
            <a:r>
              <a:rPr lang="en-US" sz="1400" b="1" dirty="0">
                <a:latin typeface="Courier New" panose="02070309020205020404" pitchFamily="49" charset="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protected final int DEFCAP = 100; // default capacity</a:t>
            </a:r>
          </a:p>
          <a:p>
            <a:pPr marL="0" indent="0">
              <a:buNone/>
            </a:pPr>
            <a:r>
              <a:rPr lang="en-US" sz="1400" b="1" dirty="0">
                <a:latin typeface="Courier New" panose="02070309020205020404" pitchFamily="49" charset="0"/>
                <a:cs typeface="Courier New" panose="02070309020205020404" pitchFamily="49" charset="0"/>
              </a:rPr>
              <a:t>  protected T[] elements;           // array to hold collection's elements</a:t>
            </a:r>
          </a:p>
          <a:p>
            <a:pPr marL="0" indent="0">
              <a:buNone/>
            </a:pPr>
            <a:r>
              <a:rPr lang="en-US" sz="1400" b="1" dirty="0">
                <a:latin typeface="Courier New" panose="02070309020205020404" pitchFamily="49" charset="0"/>
                <a:cs typeface="Courier New" panose="02070309020205020404" pitchFamily="49" charset="0"/>
              </a:rPr>
              <a:t>  protected int numElements = 0;    // number of </a:t>
            </a:r>
            <a:r>
              <a:rPr lang="en-US" sz="1400" b="1" dirty="0" smtClean="0">
                <a:latin typeface="Courier New" panose="02070309020205020404" pitchFamily="49" charset="0"/>
                <a:cs typeface="Courier New" panose="02070309020205020404" pitchFamily="49" charset="0"/>
              </a:rPr>
              <a:t>elements</a:t>
            </a:r>
            <a:endParaRPr lang="en-US" sz="1400" b="1" dirty="0">
              <a:latin typeface="Courier New" panose="02070309020205020404" pitchFamily="49" charset="0"/>
              <a:cs typeface="Courier New" panose="02070309020205020404" pitchFamily="49" charset="0"/>
            </a:endParaRP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  // set by find method</a:t>
            </a:r>
          </a:p>
          <a:p>
            <a:pPr marL="0" indent="0">
              <a:buNone/>
            </a:pPr>
            <a:r>
              <a:rPr lang="en-US" sz="1400" b="1" dirty="0">
                <a:latin typeface="Courier New" panose="02070309020205020404" pitchFamily="49" charset="0"/>
                <a:cs typeface="Courier New" panose="02070309020205020404" pitchFamily="49" charset="0"/>
              </a:rPr>
              <a:t>  protected boolean found;  // true if target found, otherwise false</a:t>
            </a:r>
          </a:p>
          <a:p>
            <a:pPr marL="0" indent="0">
              <a:buNone/>
            </a:pPr>
            <a:r>
              <a:rPr lang="en-US" sz="1400" b="1" dirty="0">
                <a:latin typeface="Courier New" panose="02070309020205020404" pitchFamily="49" charset="0"/>
                <a:cs typeface="Courier New" panose="02070309020205020404" pitchFamily="49" charset="0"/>
              </a:rPr>
              <a:t>  protected int location;   // indicates location of target if found</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  public ArrayCollection()</a:t>
            </a:r>
          </a:p>
          <a:p>
            <a:pPr marL="0" indent="0">
              <a:buNone/>
            </a:pPr>
            <a:r>
              <a:rPr lang="en-US" sz="1400" b="1" dirty="0">
                <a:latin typeface="Courier New" panose="02070309020205020404" pitchFamily="49" charset="0"/>
                <a:cs typeface="Courier New" panose="02070309020205020404" pitchFamily="49" charset="0"/>
              </a:rPr>
              <a:t>  {</a:t>
            </a:r>
          </a:p>
          <a:p>
            <a:pPr marL="0" indent="0">
              <a:buNone/>
            </a:pPr>
            <a:r>
              <a:rPr lang="en-US" sz="1400" b="1" dirty="0">
                <a:latin typeface="Courier New" panose="02070309020205020404" pitchFamily="49" charset="0"/>
                <a:cs typeface="Courier New" panose="02070309020205020404" pitchFamily="49" charset="0"/>
              </a:rPr>
              <a:t>    elements = (T[]) new Object[DEFCAP];</a:t>
            </a:r>
          </a:p>
          <a:p>
            <a:pPr marL="0" indent="0">
              <a:buNone/>
            </a:pPr>
            <a:r>
              <a:rPr lang="en-US" sz="1400" b="1" dirty="0">
                <a:latin typeface="Courier New" panose="02070309020205020404" pitchFamily="49" charset="0"/>
                <a:cs typeface="Courier New" panose="02070309020205020404" pitchFamily="49" charset="0"/>
              </a:rPr>
              <a:t>  }</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  public ArrayCollection(int capacity)</a:t>
            </a:r>
          </a:p>
          <a:p>
            <a:pPr marL="0" indent="0">
              <a:buNone/>
            </a:pPr>
            <a:r>
              <a:rPr lang="en-US" sz="1400" b="1" dirty="0">
                <a:latin typeface="Courier New" panose="02070309020205020404" pitchFamily="49" charset="0"/>
                <a:cs typeface="Courier New" panose="02070309020205020404" pitchFamily="49" charset="0"/>
              </a:rPr>
              <a:t>  {</a:t>
            </a:r>
          </a:p>
          <a:p>
            <a:pPr marL="0" indent="0">
              <a:buNone/>
            </a:pPr>
            <a:r>
              <a:rPr lang="en-US" sz="1400" b="1" dirty="0">
                <a:latin typeface="Courier New" panose="02070309020205020404" pitchFamily="49" charset="0"/>
                <a:cs typeface="Courier New" panose="02070309020205020404" pitchFamily="49" charset="0"/>
              </a:rPr>
              <a:t>    elements = (T[]) new Object[capacity];</a:t>
            </a:r>
          </a:p>
          <a:p>
            <a:pPr marL="0" indent="0">
              <a:buNone/>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 .</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9080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z="4000" dirty="0" smtClean="0"/>
              <a:t>Adding an element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76400"/>
            <a:ext cx="8235696" cy="1395984"/>
          </a:xfrm>
          <a:prstGeom prst="rect">
            <a:avLst/>
          </a:prstGeom>
        </p:spPr>
      </p:pic>
      <p:sp>
        <p:nvSpPr>
          <p:cNvPr id="4" name="TextBox 3"/>
          <p:cNvSpPr txBox="1"/>
          <p:nvPr/>
        </p:nvSpPr>
        <p:spPr>
          <a:xfrm>
            <a:off x="762000" y="3522482"/>
            <a:ext cx="1903085" cy="523220"/>
          </a:xfrm>
          <a:prstGeom prst="rect">
            <a:avLst/>
          </a:prstGeom>
          <a:noFill/>
        </p:spPr>
        <p:txBody>
          <a:bodyPr wrap="none" rtlCol="0">
            <a:spAutoFit/>
          </a:bodyPr>
          <a:lstStyle/>
          <a:p>
            <a:r>
              <a:rPr lang="en-US" sz="2800" dirty="0"/>
              <a:t>A</a:t>
            </a:r>
            <a:r>
              <a:rPr lang="en-US" sz="2800" dirty="0" smtClean="0"/>
              <a:t>dd “COL”</a:t>
            </a:r>
            <a:endParaRPr lang="en-US" sz="28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087" y="4495800"/>
            <a:ext cx="8235696" cy="1395984"/>
          </a:xfrm>
          <a:prstGeom prst="rect">
            <a:avLst/>
          </a:prstGeom>
        </p:spPr>
      </p:pic>
    </p:spTree>
    <p:extLst>
      <p:ext uri="{BB962C8B-B14F-4D97-AF65-F5344CB8AC3E}">
        <p14:creationId xmlns:p14="http://schemas.microsoft.com/office/powerpoint/2010/main" val="311924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The </a:t>
            </a:r>
            <a:r>
              <a:rPr lang="en-US" sz="4000" dirty="0" smtClean="0">
                <a:latin typeface="Courier New" panose="02070309020205020404" pitchFamily="49" charset="0"/>
                <a:cs typeface="Courier New" panose="02070309020205020404" pitchFamily="49" charset="0"/>
              </a:rPr>
              <a:t>add</a:t>
            </a:r>
            <a:r>
              <a:rPr lang="en-US" sz="4000" dirty="0" smtClean="0"/>
              <a:t> method</a:t>
            </a:r>
            <a:endParaRPr lang="en-US" sz="4000" dirty="0"/>
          </a:p>
        </p:txBody>
      </p:sp>
      <p:sp>
        <p:nvSpPr>
          <p:cNvPr id="4" name="Content Placeholder 3"/>
          <p:cNvSpPr>
            <a:spLocks noGrp="1"/>
          </p:cNvSpPr>
          <p:nvPr>
            <p:ph idx="1"/>
          </p:nvPr>
        </p:nvSpPr>
        <p:spPr/>
        <p:txBody>
          <a:bodyPr/>
          <a:lstStyle/>
          <a:p>
            <a:pPr marL="0" indent="0">
              <a:buNone/>
            </a:pPr>
            <a:r>
              <a:rPr lang="en-US" sz="1600" b="1" dirty="0">
                <a:latin typeface="Courier New" panose="02070309020205020404" pitchFamily="49" charset="0"/>
                <a:cs typeface="Courier New" panose="02070309020205020404" pitchFamily="49" charset="0"/>
              </a:rPr>
              <a:t>public boolean add(T element)</a:t>
            </a:r>
          </a:p>
          <a:p>
            <a:pPr marL="0" indent="0">
              <a:buNone/>
            </a:pPr>
            <a:r>
              <a:rPr lang="en-US" sz="1600" b="1" dirty="0">
                <a:latin typeface="Courier New" panose="02070309020205020404" pitchFamily="49" charset="0"/>
                <a:cs typeface="Courier New" panose="02070309020205020404" pitchFamily="49" charset="0"/>
              </a:rPr>
              <a:t>// Attempts to add element to this collection.  </a:t>
            </a:r>
          </a:p>
          <a:p>
            <a:pPr marL="0" indent="0">
              <a:buNone/>
            </a:pPr>
            <a:r>
              <a:rPr lang="en-US" sz="1600" b="1" dirty="0">
                <a:latin typeface="Courier New" panose="02070309020205020404" pitchFamily="49" charset="0"/>
                <a:cs typeface="Courier New" panose="02070309020205020404" pitchFamily="49" charset="0"/>
              </a:rPr>
              <a:t>// Returns true if successful, false otherwise.  </a:t>
            </a:r>
          </a:p>
          <a:p>
            <a:pPr marL="0" indent="0">
              <a:buNone/>
            </a:pP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if (isFull())</a:t>
            </a:r>
          </a:p>
          <a:p>
            <a:pPr marL="0" indent="0">
              <a:buNone/>
            </a:pPr>
            <a:r>
              <a:rPr lang="en-US" sz="1600" b="1" dirty="0">
                <a:latin typeface="Courier New" panose="02070309020205020404" pitchFamily="49" charset="0"/>
                <a:cs typeface="Courier New" panose="02070309020205020404" pitchFamily="49" charset="0"/>
              </a:rPr>
              <a:t>      return false;</a:t>
            </a:r>
          </a:p>
          <a:p>
            <a:pPr marL="0" indent="0">
              <a:buNone/>
            </a:pPr>
            <a:r>
              <a:rPr lang="en-US" sz="1600" b="1" dirty="0">
                <a:latin typeface="Courier New" panose="02070309020205020404" pitchFamily="49" charset="0"/>
                <a:cs typeface="Courier New" panose="02070309020205020404" pitchFamily="49" charset="0"/>
              </a:rPr>
              <a:t>   else</a:t>
            </a:r>
          </a:p>
          <a:p>
            <a:pPr marL="0" indent="0">
              <a:buNone/>
            </a:pP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      elements[numElements] = element;</a:t>
            </a:r>
          </a:p>
          <a:p>
            <a:pPr marL="0" indent="0">
              <a:buNone/>
            </a:pPr>
            <a:r>
              <a:rPr lang="en-US" sz="1600" b="1" dirty="0">
                <a:latin typeface="Courier New" panose="02070309020205020404" pitchFamily="49" charset="0"/>
                <a:cs typeface="Courier New" panose="02070309020205020404" pitchFamily="49" charset="0"/>
              </a:rPr>
              <a:t>      numElements++;</a:t>
            </a:r>
          </a:p>
          <a:p>
            <a:pPr marL="0" indent="0">
              <a:buNone/>
            </a:pPr>
            <a:r>
              <a:rPr lang="en-US" sz="1600" b="1" dirty="0">
                <a:latin typeface="Courier New" panose="02070309020205020404" pitchFamily="49" charset="0"/>
                <a:cs typeface="Courier New" panose="02070309020205020404" pitchFamily="49" charset="0"/>
              </a:rPr>
              <a:t>      return true;</a:t>
            </a:r>
          </a:p>
          <a:p>
            <a:pPr marL="0" indent="0">
              <a:buNone/>
            </a:pPr>
            <a:r>
              <a:rPr lang="en-US" sz="1600" b="1" dirty="0">
                <a:latin typeface="Courier New" panose="02070309020205020404" pitchFamily="49" charset="0"/>
                <a:cs typeface="Courier New" panose="02070309020205020404" pitchFamily="49" charset="0"/>
              </a:rPr>
              <a:t>   }</a:t>
            </a:r>
          </a:p>
          <a:p>
            <a:pPr marL="0" indent="0">
              <a:buNone/>
            </a:pP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10921408"/>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14651</TotalTime>
  <Words>3027</Words>
  <Application>Microsoft Office PowerPoint</Application>
  <PresentationFormat>On-screen Show (4:3)</PresentationFormat>
  <Paragraphs>429</Paragraphs>
  <Slides>53</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Courier New</vt:lpstr>
      <vt:lpstr>Default Design</vt:lpstr>
      <vt:lpstr>               Chapter 5  The CollectionADT</vt:lpstr>
      <vt:lpstr>Chapter 5: The Collection ADT</vt:lpstr>
      <vt:lpstr>5.1 The Collection Interface</vt:lpstr>
      <vt:lpstr>Assumptions for our Collections</vt:lpstr>
      <vt:lpstr>PowerPoint Presentation</vt:lpstr>
      <vt:lpstr>5.2 Array-Based Collection Implementation</vt:lpstr>
      <vt:lpstr>Beginning of class</vt:lpstr>
      <vt:lpstr>Adding an element</vt:lpstr>
      <vt:lpstr>The add method</vt:lpstr>
      <vt:lpstr>The helper find method</vt:lpstr>
      <vt:lpstr>The helper find method</vt:lpstr>
      <vt:lpstr>Removing an element</vt:lpstr>
      <vt:lpstr>The remove method</vt:lpstr>
      <vt:lpstr>The contains and get methods</vt:lpstr>
      <vt:lpstr>5.3 Application: Vocabulary Density</vt:lpstr>
      <vt:lpstr>Vocabulary Density Calculation</vt:lpstr>
      <vt:lpstr>The application</vt:lpstr>
      <vt:lpstr>5.4 Comparing Objects Revisited</vt:lpstr>
      <vt:lpstr>Using the comparison (==) operator </vt:lpstr>
      <vt:lpstr>Using the equals method</vt:lpstr>
      <vt:lpstr>Defining an equals method</vt:lpstr>
      <vt:lpstr>The FamousPerson class</vt:lpstr>
      <vt:lpstr>The equals method</vt:lpstr>
      <vt:lpstr>Identifying objects</vt:lpstr>
      <vt:lpstr>Retrieving objects based on their key</vt:lpstr>
      <vt:lpstr>Ordering objects</vt:lpstr>
      <vt:lpstr>The Comparable Interface</vt:lpstr>
      <vt:lpstr>A compareTo Example</vt:lpstr>
      <vt:lpstr>5.5  Sorted Array-Based Collection Implementation</vt:lpstr>
      <vt:lpstr>Comparable Elements</vt:lpstr>
      <vt:lpstr>The SortedArrayCollection class</vt:lpstr>
      <vt:lpstr>The add and remove operations</vt:lpstr>
      <vt:lpstr>Sample Application Results</vt:lpstr>
      <vt:lpstr>Implementing ADTs “by Copy” or “by Reference” </vt:lpstr>
      <vt:lpstr>“By Copy” Notes</vt:lpstr>
      <vt:lpstr>“By Reference” Notes</vt:lpstr>
      <vt:lpstr>An Example</vt:lpstr>
      <vt:lpstr>Example Step 1: The Three Objects</vt:lpstr>
      <vt:lpstr>Example Step 2: Add Objects to List</vt:lpstr>
      <vt:lpstr>Example Step 3: S1.diet(-105)</vt:lpstr>
      <vt:lpstr>Which approach is better?</vt:lpstr>
      <vt:lpstr>5.6 Link-Based Collection Implementation</vt:lpstr>
      <vt:lpstr>PowerPoint Presentation</vt:lpstr>
      <vt:lpstr>Removing an element</vt:lpstr>
      <vt:lpstr>Our Collection Architecture</vt:lpstr>
      <vt:lpstr>Comparing Collection Implementations</vt:lpstr>
      <vt:lpstr>5.7 Collection Variations</vt:lpstr>
      <vt:lpstr>The Java Collections Framework</vt:lpstr>
      <vt:lpstr>The Bag ADT</vt:lpstr>
      <vt:lpstr>The BagInterface</vt:lpstr>
      <vt:lpstr>The Set ADT</vt:lpstr>
      <vt:lpstr>Set ADT Implementations</vt:lpstr>
      <vt:lpstr>Set ADT Implementations</vt:lpstr>
    </vt:vector>
  </TitlesOfParts>
  <Company>Villanova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Getting Organized</dc:title>
  <dc:creator>Daniel Thomas Joyce</dc:creator>
  <cp:lastModifiedBy>Dan</cp:lastModifiedBy>
  <cp:revision>228</cp:revision>
  <cp:lastPrinted>2016-07-07T12:46:03Z</cp:lastPrinted>
  <dcterms:created xsi:type="dcterms:W3CDTF">2006-05-31T11:48:50Z</dcterms:created>
  <dcterms:modified xsi:type="dcterms:W3CDTF">2016-07-16T19:53:38Z</dcterms:modified>
</cp:coreProperties>
</file>